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89" r:id="rId3"/>
    <p:sldId id="290" r:id="rId4"/>
    <p:sldId id="292" r:id="rId5"/>
    <p:sldId id="293" r:id="rId6"/>
    <p:sldId id="294" r:id="rId7"/>
    <p:sldId id="295" r:id="rId8"/>
    <p:sldId id="296" r:id="rId9"/>
    <p:sldId id="297" r:id="rId10"/>
    <p:sldId id="305" r:id="rId11"/>
    <p:sldId id="258" r:id="rId12"/>
    <p:sldId id="262" r:id="rId13"/>
    <p:sldId id="263" r:id="rId14"/>
    <p:sldId id="264" r:id="rId15"/>
    <p:sldId id="265" r:id="rId16"/>
    <p:sldId id="266" r:id="rId17"/>
    <p:sldId id="267" r:id="rId18"/>
    <p:sldId id="268" r:id="rId19"/>
    <p:sldId id="269" r:id="rId20"/>
    <p:sldId id="325" r:id="rId21"/>
    <p:sldId id="326" r:id="rId22"/>
    <p:sldId id="272" r:id="rId23"/>
    <p:sldId id="327" r:id="rId24"/>
    <p:sldId id="328"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Budzynska" initials="MB" lastIdx="1" clrIdx="0">
    <p:extLst>
      <p:ext uri="{19B8F6BF-5375-455C-9EA6-DF929625EA0E}">
        <p15:presenceInfo xmlns:p15="http://schemas.microsoft.com/office/powerpoint/2012/main" userId="S-1-5-21-4272158737-250969783-3699087873-2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75F3D-38D7-4FBC-B00D-4F64AAEB98A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70180E2-CD62-4BF9-9C0E-2B7177E95559}">
      <dgm:prSet phldrT="[Text]" phldr="1"/>
      <dgm:spPr/>
      <dgm:t>
        <a:bodyPr/>
        <a:lstStyle/>
        <a:p>
          <a:endParaRPr lang="en-US"/>
        </a:p>
      </dgm:t>
    </dgm:pt>
    <dgm:pt modelId="{AD2BC560-F28E-4D46-84DB-B719BAECB7D3}" type="parTrans" cxnId="{22A9E408-F364-40EC-9393-37873661EA65}">
      <dgm:prSet/>
      <dgm:spPr/>
      <dgm:t>
        <a:bodyPr/>
        <a:lstStyle/>
        <a:p>
          <a:endParaRPr lang="en-US"/>
        </a:p>
      </dgm:t>
    </dgm:pt>
    <dgm:pt modelId="{78F4AACF-C59F-4CC2-B4EA-2D0E2A1A0AD7}" type="sibTrans" cxnId="{22A9E408-F364-40EC-9393-37873661EA65}">
      <dgm:prSet/>
      <dgm:spPr/>
      <dgm:t>
        <a:bodyPr/>
        <a:lstStyle/>
        <a:p>
          <a:endParaRPr lang="en-US"/>
        </a:p>
      </dgm:t>
    </dgm:pt>
    <dgm:pt modelId="{0AA16370-B004-40F7-BB12-A0A1AA21E55B}">
      <dgm:prSet phldrT="[Text]" phldr="1"/>
      <dgm:spPr/>
      <dgm:t>
        <a:bodyPr/>
        <a:lstStyle/>
        <a:p>
          <a:endParaRPr lang="en-US"/>
        </a:p>
      </dgm:t>
    </dgm:pt>
    <dgm:pt modelId="{244A290B-D108-4128-8D55-10E8AF1CE25A}" type="parTrans" cxnId="{7EFEAC1D-1CD6-4316-9DD7-55DF6F762539}">
      <dgm:prSet/>
      <dgm:spPr/>
      <dgm:t>
        <a:bodyPr/>
        <a:lstStyle/>
        <a:p>
          <a:endParaRPr lang="en-US"/>
        </a:p>
      </dgm:t>
    </dgm:pt>
    <dgm:pt modelId="{84BCC9F7-881A-49D8-B15B-9FF581BCC72E}" type="sibTrans" cxnId="{7EFEAC1D-1CD6-4316-9DD7-55DF6F762539}">
      <dgm:prSet/>
      <dgm:spPr/>
      <dgm:t>
        <a:bodyPr/>
        <a:lstStyle/>
        <a:p>
          <a:endParaRPr lang="en-US"/>
        </a:p>
      </dgm:t>
    </dgm:pt>
    <dgm:pt modelId="{9A94E46A-68FE-4A35-9B9F-9090537DFF95}">
      <dgm:prSet phldrT="[Text]" phldr="1"/>
      <dgm:spPr/>
      <dgm:t>
        <a:bodyPr/>
        <a:lstStyle/>
        <a:p>
          <a:endParaRPr lang="en-US"/>
        </a:p>
      </dgm:t>
    </dgm:pt>
    <dgm:pt modelId="{60E2064F-7066-4574-BD66-1FBFBF865025}" type="parTrans" cxnId="{189F4AC4-8D2F-468D-81BA-715E79A0629D}">
      <dgm:prSet/>
      <dgm:spPr/>
      <dgm:t>
        <a:bodyPr/>
        <a:lstStyle/>
        <a:p>
          <a:endParaRPr lang="en-US"/>
        </a:p>
      </dgm:t>
    </dgm:pt>
    <dgm:pt modelId="{9F6F54C7-BCBD-45BF-9861-1894A19D7FE8}" type="sibTrans" cxnId="{189F4AC4-8D2F-468D-81BA-715E79A0629D}">
      <dgm:prSet/>
      <dgm:spPr/>
      <dgm:t>
        <a:bodyPr/>
        <a:lstStyle/>
        <a:p>
          <a:endParaRPr lang="en-US"/>
        </a:p>
      </dgm:t>
    </dgm:pt>
    <dgm:pt modelId="{49CAAC62-277E-42C4-BBD8-6661873995D0}">
      <dgm:prSet phldrT="[Text]" phldr="1"/>
      <dgm:spPr/>
      <dgm:t>
        <a:bodyPr/>
        <a:lstStyle/>
        <a:p>
          <a:endParaRPr lang="en-US"/>
        </a:p>
      </dgm:t>
    </dgm:pt>
    <dgm:pt modelId="{91D69D15-2D3C-4B0F-9B47-B43A7FD415E0}" type="parTrans" cxnId="{FD5AD624-E295-4D85-964C-82AD700095B7}">
      <dgm:prSet/>
      <dgm:spPr/>
      <dgm:t>
        <a:bodyPr/>
        <a:lstStyle/>
        <a:p>
          <a:endParaRPr lang="en-US"/>
        </a:p>
      </dgm:t>
    </dgm:pt>
    <dgm:pt modelId="{1328EF65-FCC1-42DB-A90E-68387DC6C078}" type="sibTrans" cxnId="{FD5AD624-E295-4D85-964C-82AD700095B7}">
      <dgm:prSet/>
      <dgm:spPr/>
      <dgm:t>
        <a:bodyPr/>
        <a:lstStyle/>
        <a:p>
          <a:endParaRPr lang="en-US"/>
        </a:p>
      </dgm:t>
    </dgm:pt>
    <dgm:pt modelId="{B135701B-408D-4F81-B976-81DF4A8C52AE}">
      <dgm:prSet phldrT="[Text]" phldr="1"/>
      <dgm:spPr/>
      <dgm:t>
        <a:bodyPr/>
        <a:lstStyle/>
        <a:p>
          <a:endParaRPr lang="en-US" dirty="0"/>
        </a:p>
      </dgm:t>
    </dgm:pt>
    <dgm:pt modelId="{A01C922E-0E37-4A60-8CD4-F01DEA466359}" type="parTrans" cxnId="{0AF0FBB6-75E2-4E2C-AAEF-B5530681DA69}">
      <dgm:prSet/>
      <dgm:spPr/>
      <dgm:t>
        <a:bodyPr/>
        <a:lstStyle/>
        <a:p>
          <a:endParaRPr lang="en-US"/>
        </a:p>
      </dgm:t>
    </dgm:pt>
    <dgm:pt modelId="{0CD47B3D-A115-4805-BDDB-0DA06E6E48F1}" type="sibTrans" cxnId="{0AF0FBB6-75E2-4E2C-AAEF-B5530681DA69}">
      <dgm:prSet/>
      <dgm:spPr/>
      <dgm:t>
        <a:bodyPr/>
        <a:lstStyle/>
        <a:p>
          <a:endParaRPr lang="en-US"/>
        </a:p>
      </dgm:t>
    </dgm:pt>
    <dgm:pt modelId="{16F6BAFE-9CD3-46A3-AF05-5D39BD29CF90}">
      <dgm:prSet/>
      <dgm:spPr/>
      <dgm:t>
        <a:bodyPr/>
        <a:lstStyle/>
        <a:p>
          <a:endParaRPr lang="en-US"/>
        </a:p>
      </dgm:t>
    </dgm:pt>
    <dgm:pt modelId="{16998453-E6E2-4E43-A90F-E7A3A057FA6B}" type="parTrans" cxnId="{D04A5B25-DCAB-478C-A538-3B47E0F548FC}">
      <dgm:prSet/>
      <dgm:spPr/>
      <dgm:t>
        <a:bodyPr/>
        <a:lstStyle/>
        <a:p>
          <a:endParaRPr lang="en-US"/>
        </a:p>
      </dgm:t>
    </dgm:pt>
    <dgm:pt modelId="{66D048FB-939D-4FB1-B404-6D2E55E025A3}" type="sibTrans" cxnId="{D04A5B25-DCAB-478C-A538-3B47E0F548FC}">
      <dgm:prSet/>
      <dgm:spPr/>
      <dgm:t>
        <a:bodyPr/>
        <a:lstStyle/>
        <a:p>
          <a:endParaRPr lang="en-US"/>
        </a:p>
      </dgm:t>
    </dgm:pt>
    <dgm:pt modelId="{DCDF42F7-9F2D-4D39-86D4-858EAF2FE52B}">
      <dgm:prSet/>
      <dgm:spPr/>
      <dgm:t>
        <a:bodyPr/>
        <a:lstStyle/>
        <a:p>
          <a:endParaRPr lang="en-US"/>
        </a:p>
      </dgm:t>
    </dgm:pt>
    <dgm:pt modelId="{6AC13361-9EDB-4C33-AEB2-160E061954A7}" type="parTrans" cxnId="{AC05C5F7-F16E-4922-A18C-BC67CA2348FB}">
      <dgm:prSet/>
      <dgm:spPr/>
      <dgm:t>
        <a:bodyPr/>
        <a:lstStyle/>
        <a:p>
          <a:endParaRPr lang="en-US"/>
        </a:p>
      </dgm:t>
    </dgm:pt>
    <dgm:pt modelId="{C125B542-4AA8-4A30-BFFF-56BBBF1DC1DA}" type="sibTrans" cxnId="{AC05C5F7-F16E-4922-A18C-BC67CA2348FB}">
      <dgm:prSet/>
      <dgm:spPr/>
      <dgm:t>
        <a:bodyPr/>
        <a:lstStyle/>
        <a:p>
          <a:endParaRPr lang="en-US"/>
        </a:p>
      </dgm:t>
    </dgm:pt>
    <dgm:pt modelId="{BE682530-34F0-4D76-9252-FC054CC21D73}" type="pres">
      <dgm:prSet presAssocID="{FD475F3D-38D7-4FBC-B00D-4F64AAEB98A3}" presName="Name0" presStyleCnt="0">
        <dgm:presLayoutVars>
          <dgm:dir/>
          <dgm:resizeHandles val="exact"/>
        </dgm:presLayoutVars>
      </dgm:prSet>
      <dgm:spPr/>
    </dgm:pt>
    <dgm:pt modelId="{11F8EB50-D698-4620-B710-2FF586B08529}" type="pres">
      <dgm:prSet presAssocID="{FD475F3D-38D7-4FBC-B00D-4F64AAEB98A3}" presName="cycle" presStyleCnt="0"/>
      <dgm:spPr/>
    </dgm:pt>
    <dgm:pt modelId="{A876816B-ED3F-495C-BA22-8DF1E623D783}" type="pres">
      <dgm:prSet presAssocID="{270180E2-CD62-4BF9-9C0E-2B7177E95559}" presName="nodeFirstNode" presStyleLbl="node1" presStyleIdx="0" presStyleCnt="7">
        <dgm:presLayoutVars>
          <dgm:bulletEnabled val="1"/>
        </dgm:presLayoutVars>
      </dgm:prSet>
      <dgm:spPr/>
    </dgm:pt>
    <dgm:pt modelId="{BEB77E10-8701-4F5D-8BF2-3751FCCBEC47}" type="pres">
      <dgm:prSet presAssocID="{78F4AACF-C59F-4CC2-B4EA-2D0E2A1A0AD7}" presName="sibTransFirstNode" presStyleLbl="bgShp" presStyleIdx="0" presStyleCnt="1" custLinFactNeighborX="1664" custLinFactNeighborY="-961"/>
      <dgm:spPr/>
    </dgm:pt>
    <dgm:pt modelId="{489BF5C7-409C-4881-9B86-AF50958256E8}" type="pres">
      <dgm:prSet presAssocID="{0AA16370-B004-40F7-BB12-A0A1AA21E55B}" presName="nodeFollowingNodes" presStyleLbl="node1" presStyleIdx="1" presStyleCnt="7">
        <dgm:presLayoutVars>
          <dgm:bulletEnabled val="1"/>
        </dgm:presLayoutVars>
      </dgm:prSet>
      <dgm:spPr/>
    </dgm:pt>
    <dgm:pt modelId="{8126CEA4-83AD-4B8F-82C5-0A898F523DF5}" type="pres">
      <dgm:prSet presAssocID="{9A94E46A-68FE-4A35-9B9F-9090537DFF95}" presName="nodeFollowingNodes" presStyleLbl="node1" presStyleIdx="2" presStyleCnt="7">
        <dgm:presLayoutVars>
          <dgm:bulletEnabled val="1"/>
        </dgm:presLayoutVars>
      </dgm:prSet>
      <dgm:spPr/>
    </dgm:pt>
    <dgm:pt modelId="{075EB60B-BF92-465F-86FE-BB0946880E9A}" type="pres">
      <dgm:prSet presAssocID="{49CAAC62-277E-42C4-BBD8-6661873995D0}" presName="nodeFollowingNodes" presStyleLbl="node1" presStyleIdx="3" presStyleCnt="7">
        <dgm:presLayoutVars>
          <dgm:bulletEnabled val="1"/>
        </dgm:presLayoutVars>
      </dgm:prSet>
      <dgm:spPr/>
    </dgm:pt>
    <dgm:pt modelId="{98375145-A929-4984-9D6E-304DB54664DB}" type="pres">
      <dgm:prSet presAssocID="{B135701B-408D-4F81-B976-81DF4A8C52AE}" presName="nodeFollowingNodes" presStyleLbl="node1" presStyleIdx="4" presStyleCnt="7">
        <dgm:presLayoutVars>
          <dgm:bulletEnabled val="1"/>
        </dgm:presLayoutVars>
      </dgm:prSet>
      <dgm:spPr/>
    </dgm:pt>
    <dgm:pt modelId="{A07BC285-BC02-4A89-A869-F5896D17F857}" type="pres">
      <dgm:prSet presAssocID="{16F6BAFE-9CD3-46A3-AF05-5D39BD29CF90}" presName="nodeFollowingNodes" presStyleLbl="node1" presStyleIdx="5" presStyleCnt="7">
        <dgm:presLayoutVars>
          <dgm:bulletEnabled val="1"/>
        </dgm:presLayoutVars>
      </dgm:prSet>
      <dgm:spPr/>
    </dgm:pt>
    <dgm:pt modelId="{0CCF0A84-6945-48F6-BD6B-0C4891EAEE55}" type="pres">
      <dgm:prSet presAssocID="{DCDF42F7-9F2D-4D39-86D4-858EAF2FE52B}" presName="nodeFollowingNodes" presStyleLbl="node1" presStyleIdx="6" presStyleCnt="7">
        <dgm:presLayoutVars>
          <dgm:bulletEnabled val="1"/>
        </dgm:presLayoutVars>
      </dgm:prSet>
      <dgm:spPr/>
    </dgm:pt>
  </dgm:ptLst>
  <dgm:cxnLst>
    <dgm:cxn modelId="{5C053500-7A99-4608-964C-0844F749CF63}" type="presOf" srcId="{B135701B-408D-4F81-B976-81DF4A8C52AE}" destId="{98375145-A929-4984-9D6E-304DB54664DB}" srcOrd="0" destOrd="0" presId="urn:microsoft.com/office/officeart/2005/8/layout/cycle3"/>
    <dgm:cxn modelId="{22A9E408-F364-40EC-9393-37873661EA65}" srcId="{FD475F3D-38D7-4FBC-B00D-4F64AAEB98A3}" destId="{270180E2-CD62-4BF9-9C0E-2B7177E95559}" srcOrd="0" destOrd="0" parTransId="{AD2BC560-F28E-4D46-84DB-B719BAECB7D3}" sibTransId="{78F4AACF-C59F-4CC2-B4EA-2D0E2A1A0AD7}"/>
    <dgm:cxn modelId="{700E5318-5DAE-444E-AC2C-5135B378C304}" type="presOf" srcId="{78F4AACF-C59F-4CC2-B4EA-2D0E2A1A0AD7}" destId="{BEB77E10-8701-4F5D-8BF2-3751FCCBEC47}" srcOrd="0" destOrd="0" presId="urn:microsoft.com/office/officeart/2005/8/layout/cycle3"/>
    <dgm:cxn modelId="{7EFEAC1D-1CD6-4316-9DD7-55DF6F762539}" srcId="{FD475F3D-38D7-4FBC-B00D-4F64AAEB98A3}" destId="{0AA16370-B004-40F7-BB12-A0A1AA21E55B}" srcOrd="1" destOrd="0" parTransId="{244A290B-D108-4128-8D55-10E8AF1CE25A}" sibTransId="{84BCC9F7-881A-49D8-B15B-9FF581BCC72E}"/>
    <dgm:cxn modelId="{FD5AD624-E295-4D85-964C-82AD700095B7}" srcId="{FD475F3D-38D7-4FBC-B00D-4F64AAEB98A3}" destId="{49CAAC62-277E-42C4-BBD8-6661873995D0}" srcOrd="3" destOrd="0" parTransId="{91D69D15-2D3C-4B0F-9B47-B43A7FD415E0}" sibTransId="{1328EF65-FCC1-42DB-A90E-68387DC6C078}"/>
    <dgm:cxn modelId="{D04A5B25-DCAB-478C-A538-3B47E0F548FC}" srcId="{FD475F3D-38D7-4FBC-B00D-4F64AAEB98A3}" destId="{16F6BAFE-9CD3-46A3-AF05-5D39BD29CF90}" srcOrd="5" destOrd="0" parTransId="{16998453-E6E2-4E43-A90F-E7A3A057FA6B}" sibTransId="{66D048FB-939D-4FB1-B404-6D2E55E025A3}"/>
    <dgm:cxn modelId="{4D6A8931-9BCB-42A0-A10E-61C2FFE863A8}" type="presOf" srcId="{270180E2-CD62-4BF9-9C0E-2B7177E95559}" destId="{A876816B-ED3F-495C-BA22-8DF1E623D783}" srcOrd="0" destOrd="0" presId="urn:microsoft.com/office/officeart/2005/8/layout/cycle3"/>
    <dgm:cxn modelId="{AF06CB33-E2B5-4E6F-9E62-2E27B258C646}" type="presOf" srcId="{FD475F3D-38D7-4FBC-B00D-4F64AAEB98A3}" destId="{BE682530-34F0-4D76-9252-FC054CC21D73}" srcOrd="0" destOrd="0" presId="urn:microsoft.com/office/officeart/2005/8/layout/cycle3"/>
    <dgm:cxn modelId="{50143F6F-F0C3-4C07-A52B-9D86679DFEE7}" type="presOf" srcId="{16F6BAFE-9CD3-46A3-AF05-5D39BD29CF90}" destId="{A07BC285-BC02-4A89-A869-F5896D17F857}" srcOrd="0" destOrd="0" presId="urn:microsoft.com/office/officeart/2005/8/layout/cycle3"/>
    <dgm:cxn modelId="{A26C518F-E614-4FFC-874C-B1FDA5AF1DB3}" type="presOf" srcId="{0AA16370-B004-40F7-BB12-A0A1AA21E55B}" destId="{489BF5C7-409C-4881-9B86-AF50958256E8}" srcOrd="0" destOrd="0" presId="urn:microsoft.com/office/officeart/2005/8/layout/cycle3"/>
    <dgm:cxn modelId="{0AF0FBB6-75E2-4E2C-AAEF-B5530681DA69}" srcId="{FD475F3D-38D7-4FBC-B00D-4F64AAEB98A3}" destId="{B135701B-408D-4F81-B976-81DF4A8C52AE}" srcOrd="4" destOrd="0" parTransId="{A01C922E-0E37-4A60-8CD4-F01DEA466359}" sibTransId="{0CD47B3D-A115-4805-BDDB-0DA06E6E48F1}"/>
    <dgm:cxn modelId="{189F4AC4-8D2F-468D-81BA-715E79A0629D}" srcId="{FD475F3D-38D7-4FBC-B00D-4F64AAEB98A3}" destId="{9A94E46A-68FE-4A35-9B9F-9090537DFF95}" srcOrd="2" destOrd="0" parTransId="{60E2064F-7066-4574-BD66-1FBFBF865025}" sibTransId="{9F6F54C7-BCBD-45BF-9861-1894A19D7FE8}"/>
    <dgm:cxn modelId="{2623C3D8-EAF0-473A-8020-82BCD4EBF975}" type="presOf" srcId="{DCDF42F7-9F2D-4D39-86D4-858EAF2FE52B}" destId="{0CCF0A84-6945-48F6-BD6B-0C4891EAEE55}" srcOrd="0" destOrd="0" presId="urn:microsoft.com/office/officeart/2005/8/layout/cycle3"/>
    <dgm:cxn modelId="{324461E3-0117-42CF-9991-C5E9ADCB0CA2}" type="presOf" srcId="{9A94E46A-68FE-4A35-9B9F-9090537DFF95}" destId="{8126CEA4-83AD-4B8F-82C5-0A898F523DF5}" srcOrd="0" destOrd="0" presId="urn:microsoft.com/office/officeart/2005/8/layout/cycle3"/>
    <dgm:cxn modelId="{0FEA91F6-BF64-48B9-BA26-32B3633153A8}" type="presOf" srcId="{49CAAC62-277E-42C4-BBD8-6661873995D0}" destId="{075EB60B-BF92-465F-86FE-BB0946880E9A}" srcOrd="0" destOrd="0" presId="urn:microsoft.com/office/officeart/2005/8/layout/cycle3"/>
    <dgm:cxn modelId="{AC05C5F7-F16E-4922-A18C-BC67CA2348FB}" srcId="{FD475F3D-38D7-4FBC-B00D-4F64AAEB98A3}" destId="{DCDF42F7-9F2D-4D39-86D4-858EAF2FE52B}" srcOrd="6" destOrd="0" parTransId="{6AC13361-9EDB-4C33-AEB2-160E061954A7}" sibTransId="{C125B542-4AA8-4A30-BFFF-56BBBF1DC1DA}"/>
    <dgm:cxn modelId="{72D5C8A3-BE09-40D4-931D-4001C4BB97D6}" type="presParOf" srcId="{BE682530-34F0-4D76-9252-FC054CC21D73}" destId="{11F8EB50-D698-4620-B710-2FF586B08529}" srcOrd="0" destOrd="0" presId="urn:microsoft.com/office/officeart/2005/8/layout/cycle3"/>
    <dgm:cxn modelId="{1BADB092-67DC-4468-B5B8-8C0FEC746D9D}" type="presParOf" srcId="{11F8EB50-D698-4620-B710-2FF586B08529}" destId="{A876816B-ED3F-495C-BA22-8DF1E623D783}" srcOrd="0" destOrd="0" presId="urn:microsoft.com/office/officeart/2005/8/layout/cycle3"/>
    <dgm:cxn modelId="{4FB63786-5669-4BBA-9BCD-16AE04BDF53F}" type="presParOf" srcId="{11F8EB50-D698-4620-B710-2FF586B08529}" destId="{BEB77E10-8701-4F5D-8BF2-3751FCCBEC47}" srcOrd="1" destOrd="0" presId="urn:microsoft.com/office/officeart/2005/8/layout/cycle3"/>
    <dgm:cxn modelId="{80313C2D-817F-4CB6-A6F9-7263E2FB7B0B}" type="presParOf" srcId="{11F8EB50-D698-4620-B710-2FF586B08529}" destId="{489BF5C7-409C-4881-9B86-AF50958256E8}" srcOrd="2" destOrd="0" presId="urn:microsoft.com/office/officeart/2005/8/layout/cycle3"/>
    <dgm:cxn modelId="{4C49281D-63F6-4D6C-A3B9-DC3A9CE3355E}" type="presParOf" srcId="{11F8EB50-D698-4620-B710-2FF586B08529}" destId="{8126CEA4-83AD-4B8F-82C5-0A898F523DF5}" srcOrd="3" destOrd="0" presId="urn:microsoft.com/office/officeart/2005/8/layout/cycle3"/>
    <dgm:cxn modelId="{6357C66C-1AC8-4FEB-89DA-F3007318F177}" type="presParOf" srcId="{11F8EB50-D698-4620-B710-2FF586B08529}" destId="{075EB60B-BF92-465F-86FE-BB0946880E9A}" srcOrd="4" destOrd="0" presId="urn:microsoft.com/office/officeart/2005/8/layout/cycle3"/>
    <dgm:cxn modelId="{21EE4159-0CD0-42B8-85D9-C8D19DA3D1A8}" type="presParOf" srcId="{11F8EB50-D698-4620-B710-2FF586B08529}" destId="{98375145-A929-4984-9D6E-304DB54664DB}" srcOrd="5" destOrd="0" presId="urn:microsoft.com/office/officeart/2005/8/layout/cycle3"/>
    <dgm:cxn modelId="{EA8B61F6-BBF0-433C-8D66-E74D87A211E2}" type="presParOf" srcId="{11F8EB50-D698-4620-B710-2FF586B08529}" destId="{A07BC285-BC02-4A89-A869-F5896D17F857}" srcOrd="6" destOrd="0" presId="urn:microsoft.com/office/officeart/2005/8/layout/cycle3"/>
    <dgm:cxn modelId="{3AC1B4CB-B078-440B-9E93-8589B5F7C9AC}" type="presParOf" srcId="{11F8EB50-D698-4620-B710-2FF586B08529}" destId="{0CCF0A84-6945-48F6-BD6B-0C4891EAEE55}"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77E10-8701-4F5D-8BF2-3751FCCBEC47}">
      <dsp:nvSpPr>
        <dsp:cNvPr id="0" name=""/>
        <dsp:cNvSpPr/>
      </dsp:nvSpPr>
      <dsp:spPr>
        <a:xfrm>
          <a:off x="1725878" y="-62419"/>
          <a:ext cx="3858682" cy="3858682"/>
        </a:xfrm>
        <a:prstGeom prst="circularArrow">
          <a:avLst>
            <a:gd name="adj1" fmla="val 5544"/>
            <a:gd name="adj2" fmla="val 330680"/>
            <a:gd name="adj3" fmla="val 14513978"/>
            <a:gd name="adj4" fmla="val 1695126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6816B-ED3F-495C-BA22-8DF1E623D783}">
      <dsp:nvSpPr>
        <dsp:cNvPr id="0" name=""/>
        <dsp:cNvSpPr/>
      </dsp:nvSpPr>
      <dsp:spPr>
        <a:xfrm>
          <a:off x="2989586" y="1142"/>
          <a:ext cx="1202848" cy="601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018945" y="30501"/>
        <a:ext cx="1144130" cy="542706"/>
      </dsp:txXfrm>
    </dsp:sp>
    <dsp:sp modelId="{489BF5C7-409C-4881-9B86-AF50958256E8}">
      <dsp:nvSpPr>
        <dsp:cNvPr id="0" name=""/>
        <dsp:cNvSpPr/>
      </dsp:nvSpPr>
      <dsp:spPr>
        <a:xfrm>
          <a:off x="4276085" y="620687"/>
          <a:ext cx="1202848" cy="601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305444" y="650046"/>
        <a:ext cx="1144130" cy="542706"/>
      </dsp:txXfrm>
    </dsp:sp>
    <dsp:sp modelId="{8126CEA4-83AD-4B8F-82C5-0A898F523DF5}">
      <dsp:nvSpPr>
        <dsp:cNvPr id="0" name=""/>
        <dsp:cNvSpPr/>
      </dsp:nvSpPr>
      <dsp:spPr>
        <a:xfrm>
          <a:off x="4593824" y="2012792"/>
          <a:ext cx="1202848" cy="601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623183" y="2042151"/>
        <a:ext cx="1144130" cy="542706"/>
      </dsp:txXfrm>
    </dsp:sp>
    <dsp:sp modelId="{075EB60B-BF92-465F-86FE-BB0946880E9A}">
      <dsp:nvSpPr>
        <dsp:cNvPr id="0" name=""/>
        <dsp:cNvSpPr/>
      </dsp:nvSpPr>
      <dsp:spPr>
        <a:xfrm>
          <a:off x="3703539" y="3129174"/>
          <a:ext cx="1202848" cy="601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732898" y="3158533"/>
        <a:ext cx="1144130" cy="542706"/>
      </dsp:txXfrm>
    </dsp:sp>
    <dsp:sp modelId="{98375145-A929-4984-9D6E-304DB54664DB}">
      <dsp:nvSpPr>
        <dsp:cNvPr id="0" name=""/>
        <dsp:cNvSpPr/>
      </dsp:nvSpPr>
      <dsp:spPr>
        <a:xfrm>
          <a:off x="2275633" y="3129174"/>
          <a:ext cx="1202848" cy="601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2304992" y="3158533"/>
        <a:ext cx="1144130" cy="542706"/>
      </dsp:txXfrm>
    </dsp:sp>
    <dsp:sp modelId="{A07BC285-BC02-4A89-A869-F5896D17F857}">
      <dsp:nvSpPr>
        <dsp:cNvPr id="0" name=""/>
        <dsp:cNvSpPr/>
      </dsp:nvSpPr>
      <dsp:spPr>
        <a:xfrm>
          <a:off x="1385349" y="2012792"/>
          <a:ext cx="1202848" cy="601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414708" y="2042151"/>
        <a:ext cx="1144130" cy="542706"/>
      </dsp:txXfrm>
    </dsp:sp>
    <dsp:sp modelId="{0CCF0A84-6945-48F6-BD6B-0C4891EAEE55}">
      <dsp:nvSpPr>
        <dsp:cNvPr id="0" name=""/>
        <dsp:cNvSpPr/>
      </dsp:nvSpPr>
      <dsp:spPr>
        <a:xfrm>
          <a:off x="1703087" y="620687"/>
          <a:ext cx="1202848" cy="601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732446" y="650046"/>
        <a:ext cx="1144130" cy="5427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B740B-16DD-4D30-9ED3-9CFE232E7179}" type="datetimeFigureOut">
              <a:rPr lang="en-GB" smtClean="0"/>
              <a:t>24/09/2018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26587-54AE-4268-BCF8-5FC84B35C52B}" type="slidenum">
              <a:rPr lang="en-GB" smtClean="0"/>
              <a:t>‹#›</a:t>
            </a:fld>
            <a:endParaRPr lang="en-GB"/>
          </a:p>
        </p:txBody>
      </p:sp>
    </p:spTree>
    <p:extLst>
      <p:ext uri="{BB962C8B-B14F-4D97-AF65-F5344CB8AC3E}">
        <p14:creationId xmlns:p14="http://schemas.microsoft.com/office/powerpoint/2010/main" val="156943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9/24/2018</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9/24/2018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d.docs.live.net/c2118d42892c8ed5/Documents/Documents/schools/Circle%20time/Harry%20Potter%20-%20Lupin%20Teaches%20Harry%20the%20Patronus%20Charm%20HD.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4924-95F0-446A-A449-7344FB8F54C2}"/>
              </a:ext>
            </a:extLst>
          </p:cNvPr>
          <p:cNvSpPr>
            <a:spLocks noGrp="1"/>
          </p:cNvSpPr>
          <p:nvPr>
            <p:ph type="ctrTitle"/>
          </p:nvPr>
        </p:nvSpPr>
        <p:spPr/>
        <p:txBody>
          <a:bodyPr/>
          <a:lstStyle/>
          <a:p>
            <a:r>
              <a:rPr lang="en-US" dirty="0"/>
              <a:t>WELCOME BACK TO SCHOOL </a:t>
            </a:r>
            <a:endParaRPr lang="en-GB" dirty="0"/>
          </a:p>
        </p:txBody>
      </p:sp>
      <p:sp>
        <p:nvSpPr>
          <p:cNvPr id="3" name="Subtitle 2">
            <a:extLst>
              <a:ext uri="{FF2B5EF4-FFF2-40B4-BE49-F238E27FC236}">
                <a16:creationId xmlns:a16="http://schemas.microsoft.com/office/drawing/2014/main" id="{26A2B54A-ECC3-4781-A901-4D1022EFFF0D}"/>
              </a:ext>
            </a:extLst>
          </p:cNvPr>
          <p:cNvSpPr>
            <a:spLocks noGrp="1"/>
          </p:cNvSpPr>
          <p:nvPr>
            <p:ph type="subTitle" idx="1"/>
          </p:nvPr>
        </p:nvSpPr>
        <p:spPr/>
        <p:txBody>
          <a:bodyPr/>
          <a:lstStyle/>
          <a:p>
            <a:r>
              <a:rPr lang="en-US" dirty="0"/>
              <a:t>2018 - 2019</a:t>
            </a:r>
            <a:endParaRPr lang="en-GB" dirty="0"/>
          </a:p>
        </p:txBody>
      </p:sp>
      <p:pic>
        <p:nvPicPr>
          <p:cNvPr id="4" name="Picture 3">
            <a:extLst>
              <a:ext uri="{FF2B5EF4-FFF2-40B4-BE49-F238E27FC236}">
                <a16:creationId xmlns:a16="http://schemas.microsoft.com/office/drawing/2014/main" id="{EEA393CB-67BC-44D1-A79B-A93156B6AC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89335">
            <a:off x="680268" y="1632944"/>
            <a:ext cx="2048861" cy="240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56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37A6-C0A8-44F5-9FE6-3AA5FE9E5460}"/>
              </a:ext>
            </a:extLst>
          </p:cNvPr>
          <p:cNvSpPr>
            <a:spLocks noGrp="1"/>
          </p:cNvSpPr>
          <p:nvPr>
            <p:ph type="ctrTitle"/>
          </p:nvPr>
        </p:nvSpPr>
        <p:spPr/>
        <p:txBody>
          <a:bodyPr/>
          <a:lstStyle/>
          <a:p>
            <a:r>
              <a:rPr lang="en-GB" dirty="0"/>
              <a:t>Half-term Circle Time</a:t>
            </a:r>
          </a:p>
        </p:txBody>
      </p:sp>
      <p:sp>
        <p:nvSpPr>
          <p:cNvPr id="3" name="Subtitle 2">
            <a:extLst>
              <a:ext uri="{FF2B5EF4-FFF2-40B4-BE49-F238E27FC236}">
                <a16:creationId xmlns:a16="http://schemas.microsoft.com/office/drawing/2014/main" id="{31D5EBA2-46CF-4215-BECE-096B01415B3C}"/>
              </a:ext>
            </a:extLst>
          </p:cNvPr>
          <p:cNvSpPr>
            <a:spLocks noGrp="1"/>
          </p:cNvSpPr>
          <p:nvPr>
            <p:ph type="subTitle" idx="1"/>
          </p:nvPr>
        </p:nvSpPr>
        <p:spPr/>
        <p:txBody>
          <a:bodyPr/>
          <a:lstStyle/>
          <a:p>
            <a:r>
              <a:rPr lang="en-GB" dirty="0"/>
              <a:t>Learning to listen to each other</a:t>
            </a:r>
          </a:p>
        </p:txBody>
      </p:sp>
      <p:grpSp>
        <p:nvGrpSpPr>
          <p:cNvPr id="7" name="Group 6">
            <a:extLst>
              <a:ext uri="{FF2B5EF4-FFF2-40B4-BE49-F238E27FC236}">
                <a16:creationId xmlns:a16="http://schemas.microsoft.com/office/drawing/2014/main" id="{3B3D71CE-E23F-493F-BDF9-42AECAAD124F}"/>
              </a:ext>
            </a:extLst>
          </p:cNvPr>
          <p:cNvGrpSpPr/>
          <p:nvPr/>
        </p:nvGrpSpPr>
        <p:grpSpPr>
          <a:xfrm>
            <a:off x="6585358" y="166786"/>
            <a:ext cx="1990679" cy="1879134"/>
            <a:chOff x="0" y="0"/>
            <a:chExt cx="1457740" cy="1319055"/>
          </a:xfrm>
        </p:grpSpPr>
        <p:pic>
          <p:nvPicPr>
            <p:cNvPr id="8" name="Picture 7">
              <a:extLst>
                <a:ext uri="{FF2B5EF4-FFF2-40B4-BE49-F238E27FC236}">
                  <a16:creationId xmlns:a16="http://schemas.microsoft.com/office/drawing/2014/main" id="{8595BF4E-B786-49C0-A44F-7A887390F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Image result for Salesian Circle time">
              <a:extLst>
                <a:ext uri="{FF2B5EF4-FFF2-40B4-BE49-F238E27FC236}">
                  <a16:creationId xmlns:a16="http://schemas.microsoft.com/office/drawing/2014/main" id="{0B92D800-FE4D-431C-B148-2A8185FB1B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108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B540F-08C9-4CC4-9501-B0C619B4E18C}"/>
              </a:ext>
            </a:extLst>
          </p:cNvPr>
          <p:cNvPicPr>
            <a:picLocks noChangeAspect="1"/>
          </p:cNvPicPr>
          <p:nvPr/>
        </p:nvPicPr>
        <p:blipFill>
          <a:blip r:embed="rId2"/>
          <a:stretch>
            <a:fillRect/>
          </a:stretch>
        </p:blipFill>
        <p:spPr>
          <a:xfrm>
            <a:off x="2139193" y="1376066"/>
            <a:ext cx="7600551" cy="4148755"/>
          </a:xfrm>
          <a:prstGeom prst="rect">
            <a:avLst/>
          </a:prstGeom>
        </p:spPr>
      </p:pic>
      <p:sp>
        <p:nvSpPr>
          <p:cNvPr id="4" name="Rectangle 3">
            <a:extLst>
              <a:ext uri="{FF2B5EF4-FFF2-40B4-BE49-F238E27FC236}">
                <a16:creationId xmlns:a16="http://schemas.microsoft.com/office/drawing/2014/main" id="{22340826-2DF7-4841-BE5B-7F6ED7F25327}"/>
              </a:ext>
            </a:extLst>
          </p:cNvPr>
          <p:cNvSpPr/>
          <p:nvPr/>
        </p:nvSpPr>
        <p:spPr>
          <a:xfrm>
            <a:off x="1774635" y="452736"/>
            <a:ext cx="815319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Starting from Don Bosco</a:t>
            </a:r>
          </a:p>
        </p:txBody>
      </p:sp>
    </p:spTree>
    <p:extLst>
      <p:ext uri="{BB962C8B-B14F-4D97-AF65-F5344CB8AC3E}">
        <p14:creationId xmlns:p14="http://schemas.microsoft.com/office/powerpoint/2010/main" val="103859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67B94574-B8C0-4F13-8D31-5FE8BE0AF15A}"/>
              </a:ext>
            </a:extLst>
          </p:cNvPr>
          <p:cNvSpPr txBox="1"/>
          <p:nvPr/>
        </p:nvSpPr>
        <p:spPr>
          <a:xfrm>
            <a:off x="729842" y="417509"/>
            <a:ext cx="9282821" cy="4154984"/>
          </a:xfrm>
          <a:prstGeom prst="rect">
            <a:avLst/>
          </a:prstGeom>
          <a:noFill/>
        </p:spPr>
        <p:txBody>
          <a:bodyPr wrap="square" rtlCol="0">
            <a:spAutoFit/>
          </a:bodyPr>
          <a:lstStyle/>
          <a:p>
            <a:endParaRPr lang="en-GB" sz="2400" dirty="0"/>
          </a:p>
          <a:p>
            <a:r>
              <a:rPr lang="en-GB" sz="2400" b="1" dirty="0"/>
              <a:t>Year seven </a:t>
            </a:r>
            <a:r>
              <a:rPr lang="en-GB" sz="2400" dirty="0"/>
              <a:t>to use the board  with additional  tokens, positive and negative</a:t>
            </a:r>
          </a:p>
          <a:p>
            <a:endParaRPr lang="en-GB" sz="2400" dirty="0"/>
          </a:p>
          <a:p>
            <a:r>
              <a:rPr lang="en-GB" sz="2400" b="1" dirty="0"/>
              <a:t>Year Eight and Nine </a:t>
            </a:r>
            <a:r>
              <a:rPr lang="en-GB" sz="2400" dirty="0"/>
              <a:t>to use a variation  involving a more detailed paper exercise- Four squares and a diamond.</a:t>
            </a:r>
          </a:p>
          <a:p>
            <a:endParaRPr lang="en-GB" sz="2400" dirty="0"/>
          </a:p>
          <a:p>
            <a:r>
              <a:rPr lang="en-GB" sz="2400" b="1" dirty="0"/>
              <a:t>Year 10 and 11 </a:t>
            </a:r>
            <a:r>
              <a:rPr lang="en-GB" sz="2400" dirty="0"/>
              <a:t>to explore the basic pattern from the first  experience but in the shorter time scale of fifty minutes</a:t>
            </a:r>
          </a:p>
          <a:p>
            <a:endParaRPr lang="en-GB" sz="2400" dirty="0"/>
          </a:p>
          <a:p>
            <a:r>
              <a:rPr lang="en-GB" sz="2400" b="1" dirty="0"/>
              <a:t>Sixth form </a:t>
            </a:r>
            <a:r>
              <a:rPr lang="en-GB" sz="2400" dirty="0"/>
              <a:t>to follow a speed dating type model for listening to each other.</a:t>
            </a:r>
          </a:p>
        </p:txBody>
      </p:sp>
    </p:spTree>
    <p:extLst>
      <p:ext uri="{BB962C8B-B14F-4D97-AF65-F5344CB8AC3E}">
        <p14:creationId xmlns:p14="http://schemas.microsoft.com/office/powerpoint/2010/main" val="55216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a:off x="2171316" y="458913"/>
            <a:ext cx="396935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Year Seven</a:t>
            </a: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3778538B-1329-4B22-8ADB-BFB24DC4BBB2}"/>
              </a:ext>
            </a:extLst>
          </p:cNvPr>
          <p:cNvSpPr txBox="1"/>
          <p:nvPr/>
        </p:nvSpPr>
        <p:spPr>
          <a:xfrm>
            <a:off x="2171316" y="1581665"/>
            <a:ext cx="8307214" cy="3139321"/>
          </a:xfrm>
          <a:prstGeom prst="rect">
            <a:avLst/>
          </a:prstGeom>
          <a:noFill/>
        </p:spPr>
        <p:txBody>
          <a:bodyPr wrap="square" rtlCol="0">
            <a:spAutoFit/>
          </a:bodyPr>
          <a:lstStyle/>
          <a:p>
            <a:r>
              <a:rPr lang="en-GB" dirty="0">
                <a:hlinkClick r:id="rId4"/>
              </a:rPr>
              <a:t>A Harry Potter link</a:t>
            </a:r>
            <a:endParaRPr lang="en-GB" dirty="0"/>
          </a:p>
          <a:p>
            <a:endParaRPr lang="en-GB" dirty="0"/>
          </a:p>
          <a:p>
            <a:r>
              <a:rPr lang="en-GB" dirty="0"/>
              <a:t>The teacher will lead the  group in collecting memories from the half term. </a:t>
            </a:r>
          </a:p>
          <a:p>
            <a:endParaRPr lang="en-GB" dirty="0"/>
          </a:p>
          <a:p>
            <a:r>
              <a:rPr lang="en-GB" dirty="0"/>
              <a:t>Will  have two tokens to play on the board, one positive and one negative.</a:t>
            </a:r>
          </a:p>
          <a:p>
            <a:endParaRPr lang="en-GB" dirty="0"/>
          </a:p>
          <a:p>
            <a:r>
              <a:rPr lang="en-GB" dirty="0"/>
              <a:t>The array can be looked at and some basic questions asked</a:t>
            </a:r>
          </a:p>
          <a:p>
            <a:endParaRPr lang="en-GB" dirty="0"/>
          </a:p>
          <a:p>
            <a:endParaRPr lang="en-GB" dirty="0"/>
          </a:p>
        </p:txBody>
      </p:sp>
    </p:spTree>
    <p:extLst>
      <p:ext uri="{BB962C8B-B14F-4D97-AF65-F5344CB8AC3E}">
        <p14:creationId xmlns:p14="http://schemas.microsoft.com/office/powerpoint/2010/main" val="416036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a:off x="2171316" y="458913"/>
            <a:ext cx="396935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Year Seven</a:t>
            </a: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3778538B-1329-4B22-8ADB-BFB24DC4BBB2}"/>
              </a:ext>
            </a:extLst>
          </p:cNvPr>
          <p:cNvSpPr txBox="1"/>
          <p:nvPr/>
        </p:nvSpPr>
        <p:spPr>
          <a:xfrm>
            <a:off x="1791730" y="1581665"/>
            <a:ext cx="8686800"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t>Where are the most happy faces? </a:t>
            </a:r>
          </a:p>
          <a:p>
            <a:pPr marL="285750" indent="-285750">
              <a:buFont typeface="Arial" panose="020B0604020202020204" pitchFamily="34" charset="0"/>
              <a:buChar char="•"/>
            </a:pPr>
            <a:r>
              <a:rPr lang="en-US" sz="2800" dirty="0"/>
              <a:t>Which section seems the most positive? </a:t>
            </a:r>
          </a:p>
          <a:p>
            <a:pPr marL="285750" indent="-285750">
              <a:buFont typeface="Arial" panose="020B0604020202020204" pitchFamily="34" charset="0"/>
              <a:buChar char="•"/>
            </a:pPr>
            <a:r>
              <a:rPr lang="en-US" sz="2800" dirty="0"/>
              <a:t>Why might that be?</a:t>
            </a:r>
            <a:endParaRPr lang="en-GB" sz="2800" dirty="0"/>
          </a:p>
          <a:p>
            <a:pPr marL="285750" indent="-285750">
              <a:buFont typeface="Arial" panose="020B0604020202020204" pitchFamily="34" charset="0"/>
              <a:buChar char="•"/>
            </a:pPr>
            <a:r>
              <a:rPr lang="en-US" sz="2800" dirty="0"/>
              <a:t>Say, “I wonder whether the positive smiley faces are all about the same things?”</a:t>
            </a:r>
            <a:endParaRPr lang="en-GB" sz="2800" dirty="0"/>
          </a:p>
          <a:p>
            <a:pPr marL="285750" indent="-285750">
              <a:buFont typeface="Arial" panose="020B0604020202020204" pitchFamily="34" charset="0"/>
              <a:buChar char="•"/>
            </a:pPr>
            <a:r>
              <a:rPr lang="en-US" sz="2800" dirty="0"/>
              <a:t>Invite individuals to name a positive thing and point to it on the display</a:t>
            </a:r>
          </a:p>
          <a:p>
            <a:pPr marL="285750" indent="-285750">
              <a:buFont typeface="Arial" panose="020B0604020202020204" pitchFamily="34" charset="0"/>
              <a:buChar char="•"/>
            </a:pPr>
            <a:r>
              <a:rPr lang="en-GB" sz="2800" dirty="0"/>
              <a:t>The teacher will lead the  group in collecting memories from the half term. </a:t>
            </a:r>
            <a:endParaRPr lang="en-GB" sz="2000" dirty="0"/>
          </a:p>
          <a:p>
            <a:endParaRPr lang="en-GB" dirty="0"/>
          </a:p>
          <a:p>
            <a:endParaRPr lang="en-GB" dirty="0"/>
          </a:p>
        </p:txBody>
      </p:sp>
    </p:spTree>
    <p:extLst>
      <p:ext uri="{BB962C8B-B14F-4D97-AF65-F5344CB8AC3E}">
        <p14:creationId xmlns:p14="http://schemas.microsoft.com/office/powerpoint/2010/main" val="396354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8956367" y="1576866"/>
            <a:ext cx="3821880"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Year eight </a:t>
            </a:r>
          </a:p>
          <a:p>
            <a:pPr algn="ctr"/>
            <a:r>
              <a:rPr lang="en-US" sz="5400" b="0" cap="none" spc="0" dirty="0">
                <a:ln w="0"/>
                <a:solidFill>
                  <a:schemeClr val="accent1"/>
                </a:solidFill>
                <a:effectLst>
                  <a:outerShdw blurRad="38100" dist="25400" dir="5400000" algn="ctr" rotWithShape="0">
                    <a:srgbClr val="6E747A">
                      <a:alpha val="43000"/>
                    </a:srgbClr>
                  </a:outerShdw>
                </a:effectLst>
              </a:rPr>
              <a:t>and nine</a:t>
            </a: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DF1CF26A-CE0A-4C39-8763-8091A2507A1F}"/>
              </a:ext>
            </a:extLst>
          </p:cNvPr>
          <p:cNvPicPr>
            <a:picLocks noChangeAspect="1"/>
          </p:cNvPicPr>
          <p:nvPr/>
        </p:nvPicPr>
        <p:blipFill>
          <a:blip r:embed="rId4"/>
          <a:stretch>
            <a:fillRect/>
          </a:stretch>
        </p:blipFill>
        <p:spPr>
          <a:xfrm>
            <a:off x="3459892" y="0"/>
            <a:ext cx="5272216" cy="6932458"/>
          </a:xfrm>
          <a:prstGeom prst="rect">
            <a:avLst/>
          </a:prstGeom>
        </p:spPr>
      </p:pic>
    </p:spTree>
    <p:extLst>
      <p:ext uri="{BB962C8B-B14F-4D97-AF65-F5344CB8AC3E}">
        <p14:creationId xmlns:p14="http://schemas.microsoft.com/office/powerpoint/2010/main" val="105933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8556089" y="2052572"/>
            <a:ext cx="3821880"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Year eight </a:t>
            </a:r>
          </a:p>
          <a:p>
            <a:pPr algn="ctr"/>
            <a:r>
              <a:rPr lang="en-US" sz="5400" b="0" cap="none" spc="0" dirty="0">
                <a:ln w="0"/>
                <a:solidFill>
                  <a:schemeClr val="accent1"/>
                </a:solidFill>
                <a:effectLst>
                  <a:outerShdw blurRad="38100" dist="25400" dir="5400000" algn="ctr" rotWithShape="0">
                    <a:srgbClr val="6E747A">
                      <a:alpha val="43000"/>
                    </a:srgbClr>
                  </a:outerShdw>
                </a:effectLst>
              </a:rPr>
              <a:t>and nine</a:t>
            </a: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6FB5496B-AA93-4D76-AED5-A3EED5473F95}"/>
              </a:ext>
            </a:extLst>
          </p:cNvPr>
          <p:cNvSpPr txBox="1"/>
          <p:nvPr/>
        </p:nvSpPr>
        <p:spPr>
          <a:xfrm>
            <a:off x="2001795" y="1635774"/>
            <a:ext cx="7006281" cy="5078313"/>
          </a:xfrm>
          <a:prstGeom prst="rect">
            <a:avLst/>
          </a:prstGeom>
          <a:noFill/>
        </p:spPr>
        <p:txBody>
          <a:bodyPr wrap="square" rtlCol="0">
            <a:spAutoFit/>
          </a:bodyPr>
          <a:lstStyle/>
          <a:p>
            <a:r>
              <a:rPr lang="en-GB" dirty="0"/>
              <a:t>Starts with a slow process of paper folding</a:t>
            </a:r>
          </a:p>
          <a:p>
            <a:endParaRPr lang="en-GB" dirty="0"/>
          </a:p>
          <a:p>
            <a:r>
              <a:rPr lang="en-GB" dirty="0"/>
              <a:t>Creating a focus on the paper – making a promise to write the truth.</a:t>
            </a:r>
          </a:p>
          <a:p>
            <a:endParaRPr lang="en-GB" dirty="0"/>
          </a:p>
          <a:p>
            <a:r>
              <a:rPr lang="en-GB" dirty="0"/>
              <a:t>Guiding the class through each section: Teacher to model an example for each square.</a:t>
            </a:r>
          </a:p>
          <a:p>
            <a:endParaRPr lang="en-GB" dirty="0"/>
          </a:p>
          <a:p>
            <a:r>
              <a:rPr lang="en-GB" dirty="0"/>
              <a:t>	Belonging for me meant--- story, feeling,  music,  a 	story title.</a:t>
            </a:r>
          </a:p>
          <a:p>
            <a:r>
              <a:rPr lang="en-GB" dirty="0"/>
              <a:t>	I wonder what your memory is of ..belonging/ 	learning/ relaxing/ being at peace</a:t>
            </a:r>
          </a:p>
          <a:p>
            <a:endParaRPr lang="en-GB" dirty="0"/>
          </a:p>
          <a:p>
            <a:r>
              <a:rPr lang="en-GB" dirty="0"/>
              <a:t>Draw or write your response on the paper</a:t>
            </a:r>
          </a:p>
          <a:p>
            <a:endParaRPr lang="en-GB" dirty="0"/>
          </a:p>
          <a:p>
            <a:r>
              <a:rPr lang="en-GB" dirty="0"/>
              <a:t>Quiet music………</a:t>
            </a:r>
          </a:p>
          <a:p>
            <a:endParaRPr lang="en-GB" dirty="0"/>
          </a:p>
          <a:p>
            <a:endParaRPr lang="en-GB" dirty="0"/>
          </a:p>
        </p:txBody>
      </p:sp>
      <p:sp>
        <p:nvSpPr>
          <p:cNvPr id="3" name="Rectangle 2">
            <a:extLst>
              <a:ext uri="{FF2B5EF4-FFF2-40B4-BE49-F238E27FC236}">
                <a16:creationId xmlns:a16="http://schemas.microsoft.com/office/drawing/2014/main" id="{01894F03-62F6-4B7D-AAD2-F26E5657F5B8}"/>
              </a:ext>
            </a:extLst>
          </p:cNvPr>
          <p:cNvSpPr/>
          <p:nvPr/>
        </p:nvSpPr>
        <p:spPr>
          <a:xfrm>
            <a:off x="1397439" y="338577"/>
            <a:ext cx="890339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4 Squares and a diamond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9223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8556089" y="2052572"/>
            <a:ext cx="3821880"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Year eight </a:t>
            </a:r>
          </a:p>
          <a:p>
            <a:pPr algn="ctr"/>
            <a:r>
              <a:rPr lang="en-US" sz="5400" b="0" cap="none" spc="0" dirty="0">
                <a:ln w="0"/>
                <a:solidFill>
                  <a:schemeClr val="accent1"/>
                </a:solidFill>
                <a:effectLst>
                  <a:outerShdw blurRad="38100" dist="25400" dir="5400000" algn="ctr" rotWithShape="0">
                    <a:srgbClr val="6E747A">
                      <a:alpha val="43000"/>
                    </a:srgbClr>
                  </a:outerShdw>
                </a:effectLst>
              </a:rPr>
              <a:t>and nine</a:t>
            </a: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1397439" y="338577"/>
            <a:ext cx="890339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4 Squares and a diamond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0975847F-8E48-4C07-A84F-30C60D43BD96}"/>
              </a:ext>
            </a:extLst>
          </p:cNvPr>
          <p:cNvPicPr/>
          <p:nvPr/>
        </p:nvPicPr>
        <p:blipFill>
          <a:blip r:embed="rId4">
            <a:extLst>
              <a:ext uri="{BEBA8EAE-BF5A-486C-A8C5-ECC9F3942E4B}">
                <a14:imgProps xmlns:a14="http://schemas.microsoft.com/office/drawing/2010/main">
                  <a14:imgLayer r:embed="rId5">
                    <a14:imgEffect>
                      <a14:saturation sat="369000"/>
                    </a14:imgEffect>
                  </a14:imgLayer>
                </a14:imgProps>
              </a:ext>
              <a:ext uri="{28A0092B-C50C-407E-A947-70E740481C1C}">
                <a14:useLocalDpi xmlns:a14="http://schemas.microsoft.com/office/drawing/2010/main" val="0"/>
              </a:ext>
            </a:extLst>
          </a:blip>
          <a:stretch>
            <a:fillRect/>
          </a:stretch>
        </p:blipFill>
        <p:spPr>
          <a:xfrm rot="8056322">
            <a:off x="4259518" y="1837476"/>
            <a:ext cx="3179239" cy="3726990"/>
          </a:xfrm>
          <a:prstGeom prst="rect">
            <a:avLst/>
          </a:prstGeom>
        </p:spPr>
      </p:pic>
    </p:spTree>
    <p:extLst>
      <p:ext uri="{BB962C8B-B14F-4D97-AF65-F5344CB8AC3E}">
        <p14:creationId xmlns:p14="http://schemas.microsoft.com/office/powerpoint/2010/main" val="46428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8556089" y="2052572"/>
            <a:ext cx="3821880"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Year eight </a:t>
            </a:r>
          </a:p>
          <a:p>
            <a:pPr algn="ctr"/>
            <a:r>
              <a:rPr lang="en-US" sz="5400" b="0" cap="none" spc="0" dirty="0">
                <a:ln w="0"/>
                <a:solidFill>
                  <a:schemeClr val="accent1"/>
                </a:solidFill>
                <a:effectLst>
                  <a:outerShdw blurRad="38100" dist="25400" dir="5400000" algn="ctr" rotWithShape="0">
                    <a:srgbClr val="6E747A">
                      <a:alpha val="43000"/>
                    </a:srgbClr>
                  </a:outerShdw>
                </a:effectLst>
              </a:rPr>
              <a:t>and nine</a:t>
            </a: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1563630" y="363291"/>
            <a:ext cx="890339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4 Squares and a diamond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 name="TextBox 1">
            <a:extLst>
              <a:ext uri="{FF2B5EF4-FFF2-40B4-BE49-F238E27FC236}">
                <a16:creationId xmlns:a16="http://schemas.microsoft.com/office/drawing/2014/main" id="{4536CD63-C314-4B38-846B-4B328FEE3D5D}"/>
              </a:ext>
            </a:extLst>
          </p:cNvPr>
          <p:cNvSpPr txBox="1"/>
          <p:nvPr/>
        </p:nvSpPr>
        <p:spPr>
          <a:xfrm>
            <a:off x="1668162" y="1532238"/>
            <a:ext cx="7302843" cy="4401205"/>
          </a:xfrm>
          <a:prstGeom prst="rect">
            <a:avLst/>
          </a:prstGeom>
          <a:noFill/>
        </p:spPr>
        <p:txBody>
          <a:bodyPr wrap="square" rtlCol="0">
            <a:spAutoFit/>
          </a:bodyPr>
          <a:lstStyle/>
          <a:p>
            <a:r>
              <a:rPr lang="en-GB" sz="2800" b="1" dirty="0"/>
              <a:t>Sharing sequence</a:t>
            </a:r>
          </a:p>
          <a:p>
            <a:endParaRPr lang="en-GB" dirty="0"/>
          </a:p>
          <a:p>
            <a:r>
              <a:rPr lang="en-GB" b="1" dirty="0"/>
              <a:t>Talk in pairs or small groups </a:t>
            </a:r>
            <a:r>
              <a:rPr lang="en-GB" dirty="0"/>
              <a:t>about what they have written on the diamond</a:t>
            </a:r>
          </a:p>
          <a:p>
            <a:endParaRPr lang="en-GB" dirty="0"/>
          </a:p>
          <a:p>
            <a:r>
              <a:rPr lang="en-GB" dirty="0"/>
              <a:t>After a short time gather the class together and ask them to </a:t>
            </a:r>
            <a:r>
              <a:rPr lang="en-GB" b="1" dirty="0"/>
              <a:t>reflect back some of the good  things </a:t>
            </a:r>
            <a:r>
              <a:rPr lang="en-GB" dirty="0"/>
              <a:t>they have  heard</a:t>
            </a:r>
          </a:p>
          <a:p>
            <a:endParaRPr lang="en-GB" dirty="0"/>
          </a:p>
          <a:p>
            <a:r>
              <a:rPr lang="en-GB" b="1" dirty="0"/>
              <a:t>Ask if anything has come </a:t>
            </a:r>
            <a:r>
              <a:rPr lang="en-GB" dirty="0"/>
              <a:t>up that needs to be shared with the schools council or leadership.</a:t>
            </a:r>
          </a:p>
          <a:p>
            <a:endParaRPr lang="en-GB" dirty="0"/>
          </a:p>
          <a:p>
            <a:r>
              <a:rPr lang="en-GB" b="1" dirty="0"/>
              <a:t>Finish with a prayer and a treat</a:t>
            </a:r>
          </a:p>
          <a:p>
            <a:endParaRPr lang="en-GB" dirty="0"/>
          </a:p>
          <a:p>
            <a:endParaRPr lang="en-GB" dirty="0"/>
          </a:p>
          <a:p>
            <a:endParaRPr lang="en-GB" dirty="0"/>
          </a:p>
        </p:txBody>
      </p:sp>
    </p:spTree>
    <p:extLst>
      <p:ext uri="{BB962C8B-B14F-4D97-AF65-F5344CB8AC3E}">
        <p14:creationId xmlns:p14="http://schemas.microsoft.com/office/powerpoint/2010/main" val="186552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9152371" y="2258561"/>
            <a:ext cx="349326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Sixth Form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3759747" y="363291"/>
            <a:ext cx="451117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Speed rating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06BB03F2-27F6-41B4-B077-4F14E7036B14}"/>
              </a:ext>
            </a:extLst>
          </p:cNvPr>
          <p:cNvSpPr txBox="1"/>
          <p:nvPr/>
        </p:nvSpPr>
        <p:spPr>
          <a:xfrm>
            <a:off x="2496065" y="1977081"/>
            <a:ext cx="6635578" cy="2246769"/>
          </a:xfrm>
          <a:prstGeom prst="rect">
            <a:avLst/>
          </a:prstGeom>
          <a:noFill/>
        </p:spPr>
        <p:txBody>
          <a:bodyPr wrap="square" rtlCol="0">
            <a:spAutoFit/>
          </a:bodyPr>
          <a:lstStyle/>
          <a:p>
            <a:r>
              <a:rPr lang="en-GB" sz="2800" b="1" dirty="0"/>
              <a:t>Purpose:</a:t>
            </a:r>
          </a:p>
          <a:p>
            <a:r>
              <a:rPr lang="en-GB" sz="2800" dirty="0"/>
              <a:t>To create a light touch friendly  but brief contact with others in the tutor group with which memories  and experience can be shared.</a:t>
            </a:r>
          </a:p>
        </p:txBody>
      </p:sp>
    </p:spTree>
    <p:extLst>
      <p:ext uri="{BB962C8B-B14F-4D97-AF65-F5344CB8AC3E}">
        <p14:creationId xmlns:p14="http://schemas.microsoft.com/office/powerpoint/2010/main" val="275863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0601" y="180180"/>
            <a:ext cx="6680034" cy="728789"/>
          </a:xfrm>
          <a:prstGeom prst="rect">
            <a:avLst/>
          </a:prstGeom>
          <a:noFill/>
        </p:spPr>
        <p:txBody>
          <a:bodyPr wrap="none">
            <a:spAutoFit/>
          </a:bodyPr>
          <a:lstStyle/>
          <a:p>
            <a:pPr algn="ctr">
              <a:defRPr/>
            </a:pPr>
            <a:r>
              <a:rPr lang="en-US" sz="4136" b="1" dirty="0">
                <a:ln w="22225">
                  <a:solidFill>
                    <a:schemeClr val="accent2"/>
                  </a:solidFill>
                  <a:prstDash val="solid"/>
                </a:ln>
                <a:solidFill>
                  <a:schemeClr val="accent2">
                    <a:lumMod val="40000"/>
                    <a:lumOff val="60000"/>
                  </a:schemeClr>
                </a:solidFill>
              </a:rPr>
              <a:t>School Mission Statement</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6875" y="77613"/>
            <a:ext cx="623726" cy="73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4"/>
          <p:cNvSpPr txBox="1">
            <a:spLocks noChangeArrowheads="1"/>
          </p:cNvSpPr>
          <p:nvPr/>
        </p:nvSpPr>
        <p:spPr bwMode="auto">
          <a:xfrm>
            <a:off x="461394" y="902762"/>
            <a:ext cx="11274804" cy="415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GB" altLang="en-US" sz="1692" i="1" u="sng" dirty="0"/>
              <a:t>We aim to provide an education based on:</a:t>
            </a:r>
            <a:endParaRPr lang="en-GB" altLang="en-US" sz="1692" dirty="0"/>
          </a:p>
          <a:p>
            <a:r>
              <a:rPr lang="en-GB" altLang="en-US" sz="1692" b="1" i="1" dirty="0">
                <a:solidFill>
                  <a:srgbClr val="FF0000"/>
                </a:solidFill>
              </a:rPr>
              <a:t>R</a:t>
            </a:r>
            <a:r>
              <a:rPr lang="en-GB" altLang="en-US" sz="1692" i="1" dirty="0">
                <a:solidFill>
                  <a:srgbClr val="FF0000"/>
                </a:solidFill>
              </a:rPr>
              <a:t>espect:</a:t>
            </a:r>
            <a:r>
              <a:rPr lang="en-GB" altLang="en-US" sz="1692" i="1" dirty="0"/>
              <a:t>  To show respect for ourselves, for others and towards God. Our tolerance is key to living out our respect of the choices made by others and their own deeply held beliefs. To respect the value of education. </a:t>
            </a:r>
          </a:p>
          <a:p>
            <a:endParaRPr lang="en-GB" altLang="en-US" sz="1692" dirty="0"/>
          </a:p>
          <a:p>
            <a:r>
              <a:rPr lang="en-GB" altLang="en-US" sz="1692" b="1" i="1" dirty="0">
                <a:solidFill>
                  <a:srgbClr val="FF0000"/>
                </a:solidFill>
              </a:rPr>
              <a:t>U</a:t>
            </a:r>
            <a:r>
              <a:rPr lang="en-GB" altLang="en-US" sz="1692" i="1" dirty="0">
                <a:solidFill>
                  <a:srgbClr val="FF0000"/>
                </a:solidFill>
              </a:rPr>
              <a:t>nderstanding: </a:t>
            </a:r>
            <a:r>
              <a:rPr lang="en-GB" altLang="en-US" sz="1692" i="1" dirty="0"/>
              <a:t>To understand that we have all been created in the image of God and how that shapes the way we treat each other.  To develop lively, enquiring minds that are continually challenged to seek knowledge and develop our skills and talents for our own benefit and that of the wider community.</a:t>
            </a:r>
          </a:p>
          <a:p>
            <a:endParaRPr lang="en-GB" altLang="en-US" sz="1692" dirty="0"/>
          </a:p>
          <a:p>
            <a:r>
              <a:rPr lang="en-GB" altLang="en-US" sz="1692" b="1" i="1" dirty="0">
                <a:solidFill>
                  <a:srgbClr val="FF0000"/>
                </a:solidFill>
              </a:rPr>
              <a:t>A</a:t>
            </a:r>
            <a:r>
              <a:rPr lang="en-GB" altLang="en-US" sz="1692" i="1" dirty="0">
                <a:solidFill>
                  <a:srgbClr val="FF0000"/>
                </a:solidFill>
              </a:rPr>
              <a:t>ffection: </a:t>
            </a:r>
            <a:r>
              <a:rPr lang="en-GB" altLang="en-US" sz="1692" i="1" dirty="0"/>
              <a:t>To strive to develop a deep affection for all of God’s creation and to learn to recognise His Hand in it all and His Face in everyone.  To ensure that our school community is built on positive relationships.</a:t>
            </a:r>
          </a:p>
          <a:p>
            <a:endParaRPr lang="en-GB" altLang="en-US" sz="1692" dirty="0"/>
          </a:p>
          <a:p>
            <a:r>
              <a:rPr lang="en-GB" altLang="en-US" sz="1692" b="1" i="1" dirty="0">
                <a:solidFill>
                  <a:srgbClr val="FF0000"/>
                </a:solidFill>
              </a:rPr>
              <a:t>H</a:t>
            </a:r>
            <a:r>
              <a:rPr lang="en-GB" altLang="en-US" sz="1692" i="1" dirty="0">
                <a:solidFill>
                  <a:srgbClr val="FF0000"/>
                </a:solidFill>
              </a:rPr>
              <a:t>umour: </a:t>
            </a:r>
            <a:r>
              <a:rPr lang="en-GB" altLang="en-US" sz="1692" i="1" dirty="0"/>
              <a:t>To serve the Lord with holy cheerfulness and to share the joy and optimism of the Gospel in our daily lives.</a:t>
            </a:r>
            <a:endParaRPr lang="en-GB" altLang="en-US" sz="1692" dirty="0"/>
          </a:p>
          <a:p>
            <a:pPr>
              <a:buFontTx/>
              <a:buNone/>
            </a:pPr>
            <a:r>
              <a:rPr lang="en-GB" altLang="en-US" sz="1692" i="1" dirty="0"/>
              <a:t>As a Salesian School, we recognise that we are all supported and blessed in our lives by the prayers of all those in our school as well as Mary Help of Christians and St John Bosco.</a:t>
            </a:r>
            <a:endParaRPr lang="en-GB" altLang="en-US" sz="1692" dirty="0"/>
          </a:p>
        </p:txBody>
      </p:sp>
      <p:sp>
        <p:nvSpPr>
          <p:cNvPr id="9221" name="TextBox 5"/>
          <p:cNvSpPr txBox="1">
            <a:spLocks noChangeArrowheads="1"/>
          </p:cNvSpPr>
          <p:nvPr/>
        </p:nvSpPr>
        <p:spPr bwMode="auto">
          <a:xfrm>
            <a:off x="2738624" y="6405874"/>
            <a:ext cx="6199955" cy="43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128" i="1">
                <a:solidFill>
                  <a:srgbClr val="002060"/>
                </a:solidFill>
              </a:rPr>
              <a:t>Thank you to the School Council members who articulated our school mission for us </a:t>
            </a:r>
          </a:p>
          <a:p>
            <a:pPr algn="ctr">
              <a:spcBef>
                <a:spcPct val="0"/>
              </a:spcBef>
              <a:buFontTx/>
              <a:buNone/>
            </a:pPr>
            <a:r>
              <a:rPr lang="en-GB" altLang="en-US" sz="1128" i="1">
                <a:solidFill>
                  <a:srgbClr val="002060"/>
                </a:solidFill>
              </a:rPr>
              <a:t>December 2017 </a:t>
            </a:r>
          </a:p>
        </p:txBody>
      </p:sp>
    </p:spTree>
    <p:extLst>
      <p:ext uri="{BB962C8B-B14F-4D97-AF65-F5344CB8AC3E}">
        <p14:creationId xmlns:p14="http://schemas.microsoft.com/office/powerpoint/2010/main" val="115068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9152371" y="2258561"/>
            <a:ext cx="349326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Sixth Form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3759747" y="363291"/>
            <a:ext cx="451117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Speed rating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0C65C752-CD9E-4961-8703-8AE0C6521B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19826997">
            <a:off x="1683166" y="2041846"/>
            <a:ext cx="4894338" cy="3609205"/>
          </a:xfrm>
          <a:prstGeom prst="rect">
            <a:avLst/>
          </a:prstGeom>
          <a:gradFill rotWithShape="1">
            <a:gsLst>
              <a:gs pos="0">
                <a:srgbClr val="FFFFFF">
                  <a:alpha val="39000"/>
                </a:srgbClr>
              </a:gs>
              <a:gs pos="100000">
                <a:srgbClr val="FFFFFF">
                  <a:gamma/>
                  <a:shade val="46275"/>
                  <a:invGamma/>
                  <a:alpha val="34000"/>
                </a:srgbClr>
              </a:gs>
            </a:gsLst>
            <a:lin ang="5400000" scaled="1"/>
          </a:gradFill>
          <a:ln w="6350" cmpd="sng">
            <a:solidFill>
              <a:srgbClr val="000000"/>
            </a:solidFill>
            <a:miter lim="800000"/>
            <a:headEnd/>
            <a:tailEnd/>
          </a:ln>
          <a:effectLst/>
        </p:spPr>
      </p:pic>
      <p:pic>
        <p:nvPicPr>
          <p:cNvPr id="9" name="Picture 8">
            <a:extLst>
              <a:ext uri="{FF2B5EF4-FFF2-40B4-BE49-F238E27FC236}">
                <a16:creationId xmlns:a16="http://schemas.microsoft.com/office/drawing/2014/main" id="{5D77C3A6-6AD5-47F0-8224-D21193B5056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1847953">
            <a:off x="5061394" y="2205802"/>
            <a:ext cx="5051310" cy="3454288"/>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42391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9152371" y="2258561"/>
            <a:ext cx="349326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Sixth Form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3759747" y="363291"/>
            <a:ext cx="451117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Speed rating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 name="Diagram 1">
            <a:extLst>
              <a:ext uri="{FF2B5EF4-FFF2-40B4-BE49-F238E27FC236}">
                <a16:creationId xmlns:a16="http://schemas.microsoft.com/office/drawing/2014/main" id="{D8164F61-4FAD-4169-B086-1B4ED9459339}"/>
              </a:ext>
            </a:extLst>
          </p:cNvPr>
          <p:cNvGraphicFramePr/>
          <p:nvPr>
            <p:extLst/>
          </p:nvPr>
        </p:nvGraphicFramePr>
        <p:xfrm>
          <a:off x="2644346" y="1286621"/>
          <a:ext cx="7182022" cy="3731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36E39310-1E7A-4846-87E1-B01A7244ABB4}"/>
              </a:ext>
            </a:extLst>
          </p:cNvPr>
          <p:cNvSpPr txBox="1"/>
          <p:nvPr/>
        </p:nvSpPr>
        <p:spPr>
          <a:xfrm>
            <a:off x="3262184" y="5313405"/>
            <a:ext cx="6030097" cy="1200329"/>
          </a:xfrm>
          <a:prstGeom prst="rect">
            <a:avLst/>
          </a:prstGeom>
          <a:noFill/>
        </p:spPr>
        <p:txBody>
          <a:bodyPr wrap="square" rtlCol="0">
            <a:spAutoFit/>
          </a:bodyPr>
          <a:lstStyle/>
          <a:p>
            <a:pPr algn="ctr"/>
            <a:r>
              <a:rPr lang="en-GB" sz="2400" b="1" dirty="0"/>
              <a:t>Students ideally in a circle where people can move in one direction to their next partner for sharing</a:t>
            </a:r>
          </a:p>
        </p:txBody>
      </p:sp>
    </p:spTree>
    <p:extLst>
      <p:ext uri="{BB962C8B-B14F-4D97-AF65-F5344CB8AC3E}">
        <p14:creationId xmlns:p14="http://schemas.microsoft.com/office/powerpoint/2010/main" val="669412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9152371" y="2258561"/>
            <a:ext cx="349326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Sixth Form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3759747" y="363291"/>
            <a:ext cx="451117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Speed rating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06BB03F2-27F6-41B4-B077-4F14E7036B14}"/>
              </a:ext>
            </a:extLst>
          </p:cNvPr>
          <p:cNvSpPr txBox="1"/>
          <p:nvPr/>
        </p:nvSpPr>
        <p:spPr>
          <a:xfrm>
            <a:off x="2496065" y="1977081"/>
            <a:ext cx="7216346" cy="2739211"/>
          </a:xfrm>
          <a:prstGeom prst="rect">
            <a:avLst/>
          </a:prstGeom>
          <a:noFill/>
        </p:spPr>
        <p:txBody>
          <a:bodyPr wrap="square" rtlCol="0">
            <a:spAutoFit/>
          </a:bodyPr>
          <a:lstStyle/>
          <a:p>
            <a:r>
              <a:rPr lang="en-GB" sz="3200" b="1" dirty="0"/>
              <a:t>Timings:</a:t>
            </a:r>
          </a:p>
          <a:p>
            <a:pPr marL="514350" indent="-514350">
              <a:buAutoNum type="arabicPlain" startAt="2"/>
            </a:pPr>
            <a:r>
              <a:rPr lang="en-GB" sz="2800" dirty="0"/>
              <a:t>Minutes to talk</a:t>
            </a:r>
          </a:p>
          <a:p>
            <a:r>
              <a:rPr lang="en-GB" sz="2800" dirty="0"/>
              <a:t>2   Minutes to listen</a:t>
            </a:r>
          </a:p>
          <a:p>
            <a:pPr marL="514350" indent="-514350">
              <a:buAutoNum type="arabicPlain"/>
            </a:pPr>
            <a:r>
              <a:rPr lang="en-GB" sz="2800" dirty="0"/>
              <a:t>Minute to change to a new partner</a:t>
            </a:r>
          </a:p>
          <a:p>
            <a:pPr marL="514350" indent="-514350">
              <a:buAutoNum type="arabicPlain"/>
            </a:pPr>
            <a:endParaRPr lang="en-GB" sz="2800" dirty="0"/>
          </a:p>
          <a:p>
            <a:r>
              <a:rPr lang="en-GB" sz="2800" dirty="0"/>
              <a:t>Probably seven pairs can share…</a:t>
            </a:r>
          </a:p>
        </p:txBody>
      </p:sp>
    </p:spTree>
    <p:extLst>
      <p:ext uri="{BB962C8B-B14F-4D97-AF65-F5344CB8AC3E}">
        <p14:creationId xmlns:p14="http://schemas.microsoft.com/office/powerpoint/2010/main" val="133082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9152371" y="2258561"/>
            <a:ext cx="349326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Sixth Form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3759747" y="363291"/>
            <a:ext cx="451117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Speed rating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06BB03F2-27F6-41B4-B077-4F14E7036B14}"/>
              </a:ext>
            </a:extLst>
          </p:cNvPr>
          <p:cNvSpPr txBox="1"/>
          <p:nvPr/>
        </p:nvSpPr>
        <p:spPr>
          <a:xfrm>
            <a:off x="2137782" y="1286621"/>
            <a:ext cx="7216346" cy="4647426"/>
          </a:xfrm>
          <a:prstGeom prst="rect">
            <a:avLst/>
          </a:prstGeom>
          <a:noFill/>
        </p:spPr>
        <p:txBody>
          <a:bodyPr wrap="square" rtlCol="0">
            <a:spAutoFit/>
          </a:bodyPr>
          <a:lstStyle/>
          <a:p>
            <a:r>
              <a:rPr lang="en-GB" sz="3200" b="1" dirty="0"/>
              <a:t>Wrap up questions:</a:t>
            </a:r>
          </a:p>
          <a:p>
            <a:endParaRPr lang="en-GB" sz="2400" dirty="0"/>
          </a:p>
          <a:p>
            <a:pPr marL="342900" indent="-342900">
              <a:buFont typeface="Arial" panose="020B0604020202020204" pitchFamily="34" charset="0"/>
              <a:buChar char="•"/>
            </a:pPr>
            <a:r>
              <a:rPr lang="en-US" sz="2400" dirty="0"/>
              <a:t>Was that easy or a bit weird?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US" sz="2400" dirty="0"/>
              <a:t>Did two minutes seem too long or too short?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US" sz="2400" dirty="0"/>
              <a:t>Without saying anything specific, did you learn anything new about each other? (ask for a show of hands)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US" sz="2400" dirty="0"/>
              <a:t>Do you think this kind of listening could help us learn better? Why or why not?</a:t>
            </a:r>
            <a:endParaRPr lang="en-GB" sz="2800" dirty="0"/>
          </a:p>
        </p:txBody>
      </p:sp>
    </p:spTree>
    <p:extLst>
      <p:ext uri="{BB962C8B-B14F-4D97-AF65-F5344CB8AC3E}">
        <p14:creationId xmlns:p14="http://schemas.microsoft.com/office/powerpoint/2010/main" val="122115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9A7E3-4DDD-4E63-9013-692B1BD70535}"/>
              </a:ext>
            </a:extLst>
          </p:cNvPr>
          <p:cNvSpPr/>
          <p:nvPr/>
        </p:nvSpPr>
        <p:spPr>
          <a:xfrm rot="5400000">
            <a:off x="9152371" y="2258561"/>
            <a:ext cx="349326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Sixth Form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5" name="Group 4">
            <a:extLst>
              <a:ext uri="{FF2B5EF4-FFF2-40B4-BE49-F238E27FC236}">
                <a16:creationId xmlns:a16="http://schemas.microsoft.com/office/drawing/2014/main" id="{48AC6C1C-AB3D-41E5-8B6E-A899AB45051E}"/>
              </a:ext>
            </a:extLst>
          </p:cNvPr>
          <p:cNvGrpSpPr/>
          <p:nvPr/>
        </p:nvGrpSpPr>
        <p:grpSpPr>
          <a:xfrm>
            <a:off x="10299982" y="4831491"/>
            <a:ext cx="1444488" cy="1372347"/>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3759747" y="363291"/>
            <a:ext cx="451117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Speed rating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06BB03F2-27F6-41B4-B077-4F14E7036B14}"/>
              </a:ext>
            </a:extLst>
          </p:cNvPr>
          <p:cNvSpPr txBox="1"/>
          <p:nvPr/>
        </p:nvSpPr>
        <p:spPr>
          <a:xfrm>
            <a:off x="1519881" y="1286621"/>
            <a:ext cx="8686799" cy="5601533"/>
          </a:xfrm>
          <a:prstGeom prst="rect">
            <a:avLst/>
          </a:prstGeom>
          <a:noFill/>
        </p:spPr>
        <p:txBody>
          <a:bodyPr wrap="square" rtlCol="0">
            <a:spAutoFit/>
          </a:bodyPr>
          <a:lstStyle/>
          <a:p>
            <a:r>
              <a:rPr lang="en-GB" sz="3200" b="1" dirty="0"/>
              <a:t>Ending reflection</a:t>
            </a:r>
          </a:p>
          <a:p>
            <a:r>
              <a:rPr lang="en-US" dirty="0"/>
              <a:t>The half term is nearly at an end.</a:t>
            </a:r>
            <a:endParaRPr lang="en-GB" dirty="0"/>
          </a:p>
          <a:p>
            <a:r>
              <a:rPr lang="en-US" dirty="0"/>
              <a:t>Another slice of school life is almost over.</a:t>
            </a:r>
            <a:endParaRPr lang="en-GB" dirty="0"/>
          </a:p>
          <a:p>
            <a:r>
              <a:rPr lang="en-US" dirty="0"/>
              <a:t>May I find my pathway through all that has happened:</a:t>
            </a:r>
            <a:endParaRPr lang="en-GB" dirty="0"/>
          </a:p>
          <a:p>
            <a:r>
              <a:rPr lang="en-US" dirty="0"/>
              <a:t>In my study and  in my hopes for qualifications.</a:t>
            </a:r>
            <a:endParaRPr lang="en-GB" dirty="0"/>
          </a:p>
          <a:p>
            <a:r>
              <a:rPr lang="en-US" dirty="0"/>
              <a:t>In my friendships and how they are growing and changing.</a:t>
            </a:r>
            <a:endParaRPr lang="en-GB" dirty="0"/>
          </a:p>
          <a:p>
            <a:r>
              <a:rPr lang="en-US" dirty="0"/>
              <a:t>In the way I see myself, my gifts and my weaknesses.</a:t>
            </a:r>
            <a:endParaRPr lang="en-GB" dirty="0"/>
          </a:p>
          <a:p>
            <a:r>
              <a:rPr lang="en-US" dirty="0"/>
              <a:t>I know that men and women become wise by reflecting on experience.</a:t>
            </a:r>
            <a:endParaRPr lang="en-GB" dirty="0"/>
          </a:p>
          <a:p>
            <a:r>
              <a:rPr lang="en-US" dirty="0"/>
              <a:t>May I become a wiser person through thinking about my half term. </a:t>
            </a:r>
            <a:endParaRPr lang="en-GB" dirty="0"/>
          </a:p>
          <a:p>
            <a:r>
              <a:rPr lang="en-US" dirty="0"/>
              <a:t>Let the patterns of my life emerge from my memories  and into meanings</a:t>
            </a:r>
            <a:endParaRPr lang="en-GB" dirty="0"/>
          </a:p>
          <a:p>
            <a:r>
              <a:rPr lang="en-US" dirty="0"/>
              <a:t>So that I can see my gifts and avoid repeating mistakes</a:t>
            </a:r>
            <a:endParaRPr lang="en-GB" dirty="0"/>
          </a:p>
          <a:p>
            <a:r>
              <a:rPr lang="en-US" dirty="0"/>
              <a:t>And have a great compassion for myself and for those I have listened to today.</a:t>
            </a:r>
            <a:endParaRPr lang="en-GB" dirty="0"/>
          </a:p>
          <a:p>
            <a:r>
              <a:rPr lang="en-US" dirty="0"/>
              <a:t>I ask this from the depth of my heart and from the mystery of life that many people call God.</a:t>
            </a:r>
            <a:endParaRPr lang="en-GB" dirty="0"/>
          </a:p>
          <a:p>
            <a:r>
              <a:rPr lang="en-US" dirty="0"/>
              <a:t>AMEN</a:t>
            </a:r>
            <a:endParaRPr lang="en-GB" dirty="0"/>
          </a:p>
          <a:p>
            <a:endParaRPr lang="en-GB" sz="3200" b="1" dirty="0"/>
          </a:p>
          <a:p>
            <a:r>
              <a:rPr lang="en-US" sz="2400" dirty="0"/>
              <a:t>?</a:t>
            </a:r>
            <a:endParaRPr lang="en-GB" sz="2800" dirty="0"/>
          </a:p>
        </p:txBody>
      </p:sp>
    </p:spTree>
    <p:extLst>
      <p:ext uri="{BB962C8B-B14F-4D97-AF65-F5344CB8AC3E}">
        <p14:creationId xmlns:p14="http://schemas.microsoft.com/office/powerpoint/2010/main" val="175835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AC6C1C-AB3D-41E5-8B6E-A899AB45051E}"/>
              </a:ext>
            </a:extLst>
          </p:cNvPr>
          <p:cNvGrpSpPr/>
          <p:nvPr/>
        </p:nvGrpSpPr>
        <p:grpSpPr>
          <a:xfrm>
            <a:off x="4375286" y="1940012"/>
            <a:ext cx="3280092" cy="3337070"/>
            <a:chOff x="0" y="0"/>
            <a:chExt cx="1457740" cy="1319055"/>
          </a:xfrm>
        </p:grpSpPr>
        <p:pic>
          <p:nvPicPr>
            <p:cNvPr id="6" name="Picture 5">
              <a:extLst>
                <a:ext uri="{FF2B5EF4-FFF2-40B4-BE49-F238E27FC236}">
                  <a16:creationId xmlns:a16="http://schemas.microsoft.com/office/drawing/2014/main" id="{C6AAA379-5D21-43CE-B7E4-2E84952D5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57740" cy="13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age result for Salesian Circle time">
              <a:extLst>
                <a:ext uri="{FF2B5EF4-FFF2-40B4-BE49-F238E27FC236}">
                  <a16:creationId xmlns:a16="http://schemas.microsoft.com/office/drawing/2014/main" id="{C89FC71C-7861-4B25-BC05-DB0980697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22" y="350474"/>
              <a:ext cx="683095" cy="618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894F03-62F6-4B7D-AAD2-F26E5657F5B8}"/>
              </a:ext>
            </a:extLst>
          </p:cNvPr>
          <p:cNvSpPr/>
          <p:nvPr/>
        </p:nvSpPr>
        <p:spPr>
          <a:xfrm>
            <a:off x="2638451" y="363291"/>
            <a:ext cx="675377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Salesian Circle Time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06BB03F2-27F6-41B4-B077-4F14E7036B14}"/>
              </a:ext>
            </a:extLst>
          </p:cNvPr>
          <p:cNvSpPr txBox="1"/>
          <p:nvPr/>
        </p:nvSpPr>
        <p:spPr>
          <a:xfrm>
            <a:off x="1519881" y="1286621"/>
            <a:ext cx="8686799" cy="954107"/>
          </a:xfrm>
          <a:prstGeom prst="rect">
            <a:avLst/>
          </a:prstGeom>
          <a:noFill/>
        </p:spPr>
        <p:txBody>
          <a:bodyPr wrap="square" rtlCol="0">
            <a:spAutoFit/>
          </a:bodyPr>
          <a:lstStyle/>
          <a:p>
            <a:endParaRPr lang="en-GB" sz="3200" b="1" dirty="0"/>
          </a:p>
          <a:p>
            <a:r>
              <a:rPr lang="en-US" sz="2400" dirty="0"/>
              <a:t>?</a:t>
            </a:r>
            <a:endParaRPr lang="en-GB" sz="2800" dirty="0"/>
          </a:p>
        </p:txBody>
      </p:sp>
    </p:spTree>
    <p:extLst>
      <p:ext uri="{BB962C8B-B14F-4D97-AF65-F5344CB8AC3E}">
        <p14:creationId xmlns:p14="http://schemas.microsoft.com/office/powerpoint/2010/main" val="292298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2936" y="479129"/>
            <a:ext cx="7021474" cy="4547527"/>
          </a:xfrm>
          <a:prstGeom prst="rect">
            <a:avLst/>
          </a:prstGeom>
          <a:noFill/>
        </p:spPr>
        <p:txBody>
          <a:bodyPr wrap="none">
            <a:spAutoFit/>
          </a:bodyPr>
          <a:lstStyle/>
          <a:p>
            <a:pPr algn="ctr">
              <a:defRPr/>
            </a:pPr>
            <a:r>
              <a:rPr lang="en-US" sz="4136" b="1" dirty="0">
                <a:ln w="22225">
                  <a:solidFill>
                    <a:schemeClr val="accent2"/>
                  </a:solidFill>
                  <a:prstDash val="solid"/>
                </a:ln>
                <a:solidFill>
                  <a:schemeClr val="accent2">
                    <a:lumMod val="40000"/>
                    <a:lumOff val="60000"/>
                  </a:schemeClr>
                </a:solidFill>
              </a:rPr>
              <a:t>This affects everything </a:t>
            </a:r>
          </a:p>
          <a:p>
            <a:pPr algn="ctr">
              <a:defRPr/>
            </a:pPr>
            <a:r>
              <a:rPr lang="en-US" sz="4136" b="1" dirty="0">
                <a:ln w="22225">
                  <a:solidFill>
                    <a:schemeClr val="accent2"/>
                  </a:solidFill>
                  <a:prstDash val="solid"/>
                </a:ln>
                <a:solidFill>
                  <a:schemeClr val="accent2">
                    <a:lumMod val="40000"/>
                    <a:lumOff val="60000"/>
                  </a:schemeClr>
                </a:solidFill>
              </a:rPr>
              <a:t>that we </a:t>
            </a:r>
          </a:p>
          <a:p>
            <a:pPr algn="ctr">
              <a:defRPr/>
            </a:pPr>
            <a:r>
              <a:rPr lang="en-US" sz="4136" b="1" dirty="0">
                <a:ln w="22225">
                  <a:solidFill>
                    <a:schemeClr val="accent2"/>
                  </a:solidFill>
                  <a:prstDash val="solid"/>
                </a:ln>
                <a:solidFill>
                  <a:schemeClr val="accent2">
                    <a:lumMod val="40000"/>
                    <a:lumOff val="60000"/>
                  </a:schemeClr>
                </a:solidFill>
              </a:rPr>
              <a:t>do in school; </a:t>
            </a:r>
          </a:p>
          <a:p>
            <a:pPr algn="ctr">
              <a:defRPr/>
            </a:pPr>
            <a:r>
              <a:rPr lang="en-US" sz="4136" b="1" dirty="0">
                <a:ln w="22225">
                  <a:solidFill>
                    <a:schemeClr val="accent2"/>
                  </a:solidFill>
                  <a:prstDash val="solid"/>
                </a:ln>
                <a:solidFill>
                  <a:schemeClr val="accent2">
                    <a:lumMod val="40000"/>
                    <a:lumOff val="60000"/>
                  </a:schemeClr>
                </a:solidFill>
              </a:rPr>
              <a:t>how we think and behave;</a:t>
            </a:r>
          </a:p>
          <a:p>
            <a:pPr algn="ctr">
              <a:defRPr/>
            </a:pPr>
            <a:r>
              <a:rPr lang="en-US" sz="4136" b="1" dirty="0">
                <a:ln w="22225">
                  <a:solidFill>
                    <a:schemeClr val="accent2"/>
                  </a:solidFill>
                  <a:prstDash val="solid"/>
                </a:ln>
                <a:solidFill>
                  <a:schemeClr val="accent2">
                    <a:lumMod val="40000"/>
                    <a:lumOff val="60000"/>
                  </a:schemeClr>
                </a:solidFill>
              </a:rPr>
              <a:t> how we</a:t>
            </a:r>
          </a:p>
          <a:p>
            <a:pPr algn="ctr">
              <a:defRPr/>
            </a:pPr>
            <a:r>
              <a:rPr lang="en-US" sz="4136" b="1" dirty="0">
                <a:ln w="22225">
                  <a:solidFill>
                    <a:schemeClr val="accent2"/>
                  </a:solidFill>
                  <a:prstDash val="solid"/>
                </a:ln>
                <a:solidFill>
                  <a:schemeClr val="accent2">
                    <a:lumMod val="40000"/>
                    <a:lumOff val="60000"/>
                  </a:schemeClr>
                </a:solidFill>
              </a:rPr>
              <a:t>work together and treat</a:t>
            </a:r>
          </a:p>
          <a:p>
            <a:pPr algn="ctr">
              <a:defRPr/>
            </a:pPr>
            <a:r>
              <a:rPr lang="en-US" sz="4136" b="1" dirty="0">
                <a:ln w="22225">
                  <a:solidFill>
                    <a:schemeClr val="accent2"/>
                  </a:solidFill>
                  <a:prstDash val="solid"/>
                </a:ln>
                <a:solidFill>
                  <a:schemeClr val="accent2">
                    <a:lumMod val="40000"/>
                    <a:lumOff val="60000"/>
                  </a:schemeClr>
                </a:solidFill>
              </a:rPr>
              <a:t>each other</a:t>
            </a:r>
          </a:p>
        </p:txBody>
      </p:sp>
      <p:pic>
        <p:nvPicPr>
          <p:cNvPr id="5" name="Picture 2">
            <a:extLst>
              <a:ext uri="{FF2B5EF4-FFF2-40B4-BE49-F238E27FC236}">
                <a16:creationId xmlns:a16="http://schemas.microsoft.com/office/drawing/2014/main" id="{EF1CC44A-F5E6-4C38-A5A5-AC99FD0BF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654"/>
            <a:ext cx="5765560" cy="71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39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5549" y="3022897"/>
            <a:ext cx="4131259" cy="2435282"/>
          </a:xfrm>
          <a:prstGeom prst="rect">
            <a:avLst/>
          </a:prstGeom>
          <a:noFill/>
        </p:spPr>
        <p:txBody>
          <a:bodyPr wrap="none">
            <a:spAutoFit/>
          </a:bodyPr>
          <a:lstStyle/>
          <a:p>
            <a:pPr algn="ctr">
              <a:defRPr/>
            </a:pPr>
            <a:r>
              <a:rPr lang="en-US" sz="5075" b="1" dirty="0">
                <a:ln w="22225">
                  <a:solidFill>
                    <a:schemeClr val="accent2"/>
                  </a:solidFill>
                  <a:prstDash val="solid"/>
                </a:ln>
                <a:solidFill>
                  <a:schemeClr val="accent2">
                    <a:lumMod val="40000"/>
                    <a:lumOff val="60000"/>
                  </a:schemeClr>
                </a:solidFill>
              </a:rPr>
              <a:t>School Rules</a:t>
            </a:r>
          </a:p>
          <a:p>
            <a:pPr algn="ctr">
              <a:defRPr/>
            </a:pPr>
            <a:r>
              <a:rPr lang="en-US" sz="5075" b="1" dirty="0">
                <a:ln w="22225">
                  <a:solidFill>
                    <a:schemeClr val="accent2"/>
                  </a:solidFill>
                  <a:prstDash val="solid"/>
                </a:ln>
                <a:solidFill>
                  <a:schemeClr val="accent2">
                    <a:lumMod val="40000"/>
                    <a:lumOff val="60000"/>
                  </a:schemeClr>
                </a:solidFill>
              </a:rPr>
              <a:t>= </a:t>
            </a:r>
          </a:p>
          <a:p>
            <a:pPr algn="ctr">
              <a:defRPr/>
            </a:pPr>
            <a:r>
              <a:rPr lang="en-US" sz="5075" b="1" dirty="0">
                <a:ln w="22225">
                  <a:solidFill>
                    <a:schemeClr val="accent2"/>
                  </a:solidFill>
                  <a:prstDash val="solid"/>
                </a:ln>
                <a:solidFill>
                  <a:schemeClr val="accent2">
                    <a:lumMod val="40000"/>
                    <a:lumOff val="60000"/>
                  </a:schemeClr>
                </a:solidFill>
              </a:rPr>
              <a:t>R U A H </a:t>
            </a:r>
          </a:p>
        </p:txBody>
      </p:sp>
      <p:pic>
        <p:nvPicPr>
          <p:cNvPr id="122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0488" y="73117"/>
            <a:ext cx="1895052" cy="22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3747330" y="2651582"/>
            <a:ext cx="5279287" cy="3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92" b="1">
                <a:solidFill>
                  <a:srgbClr val="002060"/>
                </a:solidFill>
              </a:rPr>
              <a:t>SJBC School Council decision: December 2017 </a:t>
            </a:r>
          </a:p>
        </p:txBody>
      </p:sp>
      <p:pic>
        <p:nvPicPr>
          <p:cNvPr id="122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5919" y="-304402"/>
            <a:ext cx="2766478" cy="288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4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5746" y="890079"/>
            <a:ext cx="3655809" cy="36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p:cNvSpPr txBox="1">
            <a:spLocks noChangeArrowheads="1"/>
          </p:cNvSpPr>
          <p:nvPr/>
        </p:nvSpPr>
        <p:spPr bwMode="auto">
          <a:xfrm>
            <a:off x="343796" y="2299684"/>
            <a:ext cx="5897613" cy="321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92" b="1" u="sng" dirty="0"/>
              <a:t>These are our school rules: </a:t>
            </a:r>
          </a:p>
          <a:p>
            <a:pPr>
              <a:spcBef>
                <a:spcPct val="0"/>
              </a:spcBef>
              <a:buFontTx/>
              <a:buNone/>
            </a:pPr>
            <a:endParaRPr lang="en-GB" altLang="en-US" sz="1692" b="1" u="sng" dirty="0"/>
          </a:p>
          <a:p>
            <a:pPr>
              <a:spcBef>
                <a:spcPct val="0"/>
              </a:spcBef>
              <a:buFontTx/>
              <a:buNone/>
            </a:pPr>
            <a:r>
              <a:rPr lang="en-GB" altLang="en-US" sz="1692" dirty="0"/>
              <a:t>We do everything with </a:t>
            </a:r>
            <a:r>
              <a:rPr lang="en-GB" altLang="en-US" sz="1692" b="1" dirty="0">
                <a:solidFill>
                  <a:srgbClr val="800000"/>
                </a:solidFill>
              </a:rPr>
              <a:t>respect</a:t>
            </a:r>
            <a:r>
              <a:rPr lang="en-GB" altLang="en-US" sz="1692" dirty="0"/>
              <a:t> for ourselves and others and our community</a:t>
            </a:r>
          </a:p>
          <a:p>
            <a:pPr>
              <a:spcBef>
                <a:spcPct val="0"/>
              </a:spcBef>
              <a:buFontTx/>
              <a:buNone/>
            </a:pPr>
            <a:r>
              <a:rPr lang="en-GB" altLang="en-US" sz="1692" dirty="0"/>
              <a:t>We </a:t>
            </a:r>
            <a:r>
              <a:rPr lang="en-GB" altLang="en-US" sz="1692" b="1" dirty="0">
                <a:solidFill>
                  <a:srgbClr val="800000"/>
                </a:solidFill>
              </a:rPr>
              <a:t>understand</a:t>
            </a:r>
            <a:r>
              <a:rPr lang="en-GB" altLang="en-US" sz="1692" dirty="0"/>
              <a:t> our differences and needs; we consider these in how we behave. We value the power of understanding and knowledge. </a:t>
            </a:r>
          </a:p>
          <a:p>
            <a:pPr>
              <a:spcBef>
                <a:spcPct val="0"/>
              </a:spcBef>
              <a:buFontTx/>
              <a:buNone/>
            </a:pPr>
            <a:r>
              <a:rPr lang="en-GB" altLang="en-US" sz="1692" dirty="0"/>
              <a:t>We treat each other with </a:t>
            </a:r>
            <a:r>
              <a:rPr lang="en-GB" altLang="en-US" sz="1692" b="1" dirty="0">
                <a:solidFill>
                  <a:srgbClr val="800000"/>
                </a:solidFill>
              </a:rPr>
              <a:t>affection</a:t>
            </a:r>
            <a:r>
              <a:rPr lang="en-GB" altLang="en-US" sz="1692" dirty="0"/>
              <a:t> showing our care for those around us, our community and world</a:t>
            </a:r>
          </a:p>
          <a:p>
            <a:pPr>
              <a:spcBef>
                <a:spcPct val="0"/>
              </a:spcBef>
              <a:buFontTx/>
              <a:buNone/>
            </a:pPr>
            <a:r>
              <a:rPr lang="en-GB" altLang="en-US" sz="1692" dirty="0"/>
              <a:t>We approach each other with good </a:t>
            </a:r>
            <a:r>
              <a:rPr lang="en-GB" altLang="en-US" sz="1692" b="1" dirty="0">
                <a:solidFill>
                  <a:srgbClr val="800000"/>
                </a:solidFill>
              </a:rPr>
              <a:t>humour</a:t>
            </a:r>
            <a:r>
              <a:rPr lang="en-GB" altLang="en-US" sz="1692" dirty="0"/>
              <a:t>; kindness and gentleness – treating others how we would want to be treated ourselves. </a:t>
            </a:r>
          </a:p>
        </p:txBody>
      </p:sp>
      <p:pic>
        <p:nvPicPr>
          <p:cNvPr id="6" name="Picture 2">
            <a:extLst>
              <a:ext uri="{FF2B5EF4-FFF2-40B4-BE49-F238E27FC236}">
                <a16:creationId xmlns:a16="http://schemas.microsoft.com/office/drawing/2014/main" id="{993AA00C-1FE5-4844-8953-CD2C35661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8579" y="-256949"/>
            <a:ext cx="2575352" cy="319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47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0267" y="1414575"/>
            <a:ext cx="2940228" cy="364267"/>
          </a:xfrm>
          <a:prstGeom prst="rect">
            <a:avLst/>
          </a:prstGeom>
          <a:noFill/>
        </p:spPr>
        <p:txBody>
          <a:bodyPr wrap="none">
            <a:spAutoFit/>
          </a:bodyPr>
          <a:lstStyle/>
          <a:p>
            <a:pPr algn="ctr">
              <a:defRPr/>
            </a:pPr>
            <a:r>
              <a:rPr lang="en-US" sz="1767"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 does that look like?</a:t>
            </a:r>
          </a:p>
        </p:txBody>
      </p:sp>
      <p:sp>
        <p:nvSpPr>
          <p:cNvPr id="11267" name="Rectangle 4"/>
          <p:cNvSpPr>
            <a:spLocks noChangeArrowheads="1"/>
          </p:cNvSpPr>
          <p:nvPr/>
        </p:nvSpPr>
        <p:spPr bwMode="auto">
          <a:xfrm>
            <a:off x="478173" y="2655650"/>
            <a:ext cx="10771464"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en-GB" altLang="en-US" sz="2400" b="1" dirty="0">
                <a:solidFill>
                  <a:srgbClr val="7030A0"/>
                </a:solidFill>
                <a:latin typeface="+mn-lt"/>
              </a:rPr>
              <a:t>RESPECT</a:t>
            </a:r>
          </a:p>
          <a:p>
            <a:pPr algn="just">
              <a:spcBef>
                <a:spcPct val="0"/>
              </a:spcBef>
              <a:buFontTx/>
              <a:buNone/>
              <a:defRPr/>
            </a:pPr>
            <a:endParaRPr lang="en-GB" altLang="en-US" sz="1800" dirty="0">
              <a:latin typeface="+mn-lt"/>
            </a:endParaRPr>
          </a:p>
          <a:p>
            <a:pPr marL="0" lvl="1" algn="just">
              <a:spcBef>
                <a:spcPct val="0"/>
              </a:spcBef>
              <a:buFont typeface="Wingdings" panose="05000000000000000000" pitchFamily="2" charset="2"/>
              <a:buChar char="§"/>
              <a:defRPr/>
            </a:pPr>
            <a:r>
              <a:rPr lang="en-GB" altLang="en-US" sz="1800" dirty="0">
                <a:latin typeface="+mn-lt"/>
              </a:rPr>
              <a:t>We respect everyone’s right to learn and do well; we don’t distract or disturb our own learning or that of others.</a:t>
            </a:r>
          </a:p>
          <a:p>
            <a:pPr algn="just">
              <a:spcBef>
                <a:spcPct val="0"/>
              </a:spcBef>
              <a:buFont typeface="Wingdings" panose="05000000000000000000" pitchFamily="2" charset="2"/>
              <a:buChar char="§"/>
              <a:defRPr/>
            </a:pPr>
            <a:r>
              <a:rPr lang="en-GB" altLang="en-US" sz="1800" dirty="0">
                <a:latin typeface="+mn-lt"/>
              </a:rPr>
              <a:t>We respect everyone’s right to speak and listen to each other</a:t>
            </a:r>
          </a:p>
          <a:p>
            <a:pPr algn="just">
              <a:spcBef>
                <a:spcPct val="0"/>
              </a:spcBef>
              <a:buFont typeface="Wingdings" panose="05000000000000000000" pitchFamily="2" charset="2"/>
              <a:buChar char="§"/>
              <a:defRPr/>
            </a:pPr>
            <a:r>
              <a:rPr lang="en-GB" altLang="en-US" sz="1800" dirty="0">
                <a:latin typeface="+mn-lt"/>
              </a:rPr>
              <a:t>We respect each other’s right to focus on education: mobile phones and other personal electronic devices should not been seen or heard in school</a:t>
            </a:r>
          </a:p>
          <a:p>
            <a:pPr marL="0" lvl="1" algn="just">
              <a:spcBef>
                <a:spcPct val="0"/>
              </a:spcBef>
              <a:buFont typeface="Wingdings" panose="05000000000000000000" pitchFamily="2" charset="2"/>
              <a:buChar char="§"/>
              <a:defRPr/>
            </a:pPr>
            <a:r>
              <a:rPr lang="en-GB" altLang="en-US" sz="1800" dirty="0">
                <a:latin typeface="+mn-lt"/>
              </a:rPr>
              <a:t>We are all equal and part of the school community; we show this through wearing our school uniform correctly and with pride. We remember that we represent the school at all times including when travelling to and from school. </a:t>
            </a:r>
          </a:p>
          <a:p>
            <a:pPr algn="just">
              <a:spcBef>
                <a:spcPct val="0"/>
              </a:spcBef>
              <a:buFontTx/>
              <a:buNone/>
              <a:defRPr/>
            </a:pPr>
            <a:endParaRPr lang="en-GB" altLang="en-US" sz="1800" dirty="0">
              <a:latin typeface="+mn-lt"/>
            </a:endParaRPr>
          </a:p>
          <a:p>
            <a:pPr algn="just">
              <a:spcBef>
                <a:spcPct val="0"/>
              </a:spcBef>
              <a:buFontTx/>
              <a:buNone/>
              <a:defRPr/>
            </a:pPr>
            <a:r>
              <a:rPr lang="en-GB" altLang="en-US" sz="1800" dirty="0">
                <a:latin typeface="+mn-lt"/>
              </a:rPr>
              <a:t> </a:t>
            </a:r>
          </a:p>
          <a:p>
            <a:pPr algn="just">
              <a:spcBef>
                <a:spcPct val="0"/>
              </a:spcBef>
              <a:buFontTx/>
              <a:buNone/>
              <a:defRPr/>
            </a:pPr>
            <a:endParaRPr lang="en-GB" altLang="en-US" sz="1100" dirty="0">
              <a:latin typeface="+mn-lt"/>
            </a:endParaRP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4590" y="67148"/>
            <a:ext cx="2729174" cy="341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0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0267" y="1414575"/>
            <a:ext cx="2940228" cy="364267"/>
          </a:xfrm>
          <a:prstGeom prst="rect">
            <a:avLst/>
          </a:prstGeom>
          <a:noFill/>
        </p:spPr>
        <p:txBody>
          <a:bodyPr wrap="none">
            <a:spAutoFit/>
          </a:bodyPr>
          <a:lstStyle/>
          <a:p>
            <a:pPr algn="ctr">
              <a:defRPr/>
            </a:pPr>
            <a:r>
              <a:rPr lang="en-US" sz="1767"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 does that look like?</a:t>
            </a:r>
          </a:p>
        </p:txBody>
      </p:sp>
      <p:sp>
        <p:nvSpPr>
          <p:cNvPr id="11267" name="Rectangle 4"/>
          <p:cNvSpPr>
            <a:spLocks noChangeArrowheads="1"/>
          </p:cNvSpPr>
          <p:nvPr/>
        </p:nvSpPr>
        <p:spPr bwMode="auto">
          <a:xfrm>
            <a:off x="508331" y="3190040"/>
            <a:ext cx="9957732" cy="21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en-GB" altLang="en-US" sz="2256" b="1" dirty="0">
                <a:solidFill>
                  <a:srgbClr val="7030A0"/>
                </a:solidFill>
                <a:latin typeface="+mn-lt"/>
              </a:rPr>
              <a:t>UNDERSTANDING </a:t>
            </a:r>
          </a:p>
          <a:p>
            <a:pPr algn="just">
              <a:spcBef>
                <a:spcPct val="0"/>
              </a:spcBef>
              <a:buFontTx/>
              <a:buNone/>
              <a:defRPr/>
            </a:pPr>
            <a:endParaRPr lang="en-GB" altLang="en-US" sz="1692" dirty="0">
              <a:latin typeface="+mn-lt"/>
            </a:endParaRPr>
          </a:p>
          <a:p>
            <a:pPr marL="0" lvl="1" algn="just">
              <a:spcBef>
                <a:spcPct val="0"/>
              </a:spcBef>
              <a:buFont typeface="Wingdings" panose="05000000000000000000" pitchFamily="2" charset="2"/>
              <a:buChar char="§"/>
              <a:defRPr/>
            </a:pPr>
            <a:r>
              <a:rPr lang="en-GB" altLang="en-US" sz="1692" dirty="0">
                <a:latin typeface="+mn-lt"/>
              </a:rPr>
              <a:t>We understand that we all have a responsibility to create a safe and calm environment for each other: we move purposefully and calmly around the school and treat the building and its environment with consideration. We respect other’s personal space and do not ‘play-fight.’</a:t>
            </a:r>
          </a:p>
          <a:p>
            <a:pPr algn="just">
              <a:spcBef>
                <a:spcPct val="0"/>
              </a:spcBef>
              <a:buFont typeface="Wingdings" panose="05000000000000000000" pitchFamily="2" charset="2"/>
              <a:buChar char="§"/>
              <a:defRPr/>
            </a:pPr>
            <a:r>
              <a:rPr lang="en-GB" altLang="en-US" sz="1692" dirty="0">
                <a:latin typeface="+mn-lt"/>
              </a:rPr>
              <a:t>We understand that our focus is learning and education: mobile phones should not be </a:t>
            </a:r>
          </a:p>
          <a:p>
            <a:pPr marL="0" lvl="1" algn="just">
              <a:spcBef>
                <a:spcPct val="0"/>
              </a:spcBef>
              <a:buFont typeface="Wingdings" panose="05000000000000000000" pitchFamily="2" charset="2"/>
              <a:buChar char="§"/>
              <a:defRPr/>
            </a:pPr>
            <a:r>
              <a:rPr lang="en-GB" altLang="en-US" sz="1692" dirty="0">
                <a:latin typeface="+mn-lt"/>
              </a:rPr>
              <a:t>We understand that we achieve our best when we work together: Governors-Teachers-Students and Parents. </a:t>
            </a:r>
          </a:p>
          <a:p>
            <a:pPr algn="just">
              <a:spcBef>
                <a:spcPct val="0"/>
              </a:spcBef>
              <a:buFontTx/>
              <a:buNone/>
              <a:defRPr/>
            </a:pPr>
            <a:endParaRPr lang="en-GB" altLang="en-US" sz="1128" dirty="0">
              <a:latin typeface="+mn-lt"/>
            </a:endParaRPr>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4804" y="519274"/>
            <a:ext cx="2275555" cy="284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42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1739" y="1559529"/>
            <a:ext cx="2940228" cy="364267"/>
          </a:xfrm>
          <a:prstGeom prst="rect">
            <a:avLst/>
          </a:prstGeom>
          <a:noFill/>
        </p:spPr>
        <p:txBody>
          <a:bodyPr wrap="none">
            <a:spAutoFit/>
          </a:bodyPr>
          <a:lstStyle/>
          <a:p>
            <a:pPr algn="ctr">
              <a:defRPr/>
            </a:pPr>
            <a:r>
              <a:rPr lang="en-US" sz="1767"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 does that look like?</a:t>
            </a:r>
          </a:p>
        </p:txBody>
      </p:sp>
      <p:sp>
        <p:nvSpPr>
          <p:cNvPr id="11267" name="Rectangle 4"/>
          <p:cNvSpPr>
            <a:spLocks noChangeArrowheads="1"/>
          </p:cNvSpPr>
          <p:nvPr/>
        </p:nvSpPr>
        <p:spPr bwMode="auto">
          <a:xfrm>
            <a:off x="1149292" y="2613443"/>
            <a:ext cx="8470359" cy="29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endParaRPr lang="en-GB" altLang="en-US" sz="1034" dirty="0">
              <a:latin typeface="Times New Roman" panose="02020603050405020304" pitchFamily="18" charset="0"/>
            </a:endParaRPr>
          </a:p>
          <a:p>
            <a:pPr algn="just">
              <a:spcBef>
                <a:spcPct val="0"/>
              </a:spcBef>
              <a:buFontTx/>
              <a:buNone/>
              <a:defRPr/>
            </a:pPr>
            <a:r>
              <a:rPr lang="en-GB" altLang="en-US" sz="1034" dirty="0">
                <a:latin typeface="Times New Roman" panose="02020603050405020304" pitchFamily="18" charset="0"/>
              </a:rPr>
              <a:t>·  </a:t>
            </a:r>
            <a:r>
              <a:rPr lang="en-GB" altLang="en-US" sz="1880" dirty="0">
                <a:latin typeface="Times New Roman" panose="02020603050405020304" pitchFamily="18" charset="0"/>
              </a:rPr>
              <a:t>     	</a:t>
            </a:r>
            <a:endParaRPr lang="en-US" altLang="en-US" sz="1880" dirty="0">
              <a:latin typeface="Times New Roman" panose="02020603050405020304" pitchFamily="18" charset="0"/>
            </a:endParaRPr>
          </a:p>
          <a:p>
            <a:pPr algn="just">
              <a:spcBef>
                <a:spcPct val="0"/>
              </a:spcBef>
              <a:buFontTx/>
              <a:buNone/>
              <a:defRPr/>
            </a:pPr>
            <a:r>
              <a:rPr lang="en-GB" altLang="en-US" sz="2256" b="1" dirty="0">
                <a:solidFill>
                  <a:srgbClr val="7030A0"/>
                </a:solidFill>
                <a:latin typeface="+mn-lt"/>
              </a:rPr>
              <a:t>AFFECTION</a:t>
            </a:r>
            <a:r>
              <a:rPr lang="en-GB" altLang="en-US" sz="1880" b="1" dirty="0">
                <a:solidFill>
                  <a:srgbClr val="7030A0"/>
                </a:solidFill>
                <a:latin typeface="+mn-lt"/>
              </a:rPr>
              <a:t> </a:t>
            </a:r>
          </a:p>
          <a:p>
            <a:pPr marL="0" lvl="1" algn="just">
              <a:spcBef>
                <a:spcPct val="0"/>
              </a:spcBef>
              <a:buFont typeface="Wingdings" panose="05000000000000000000" pitchFamily="2" charset="2"/>
              <a:buChar char="§"/>
              <a:defRPr/>
            </a:pPr>
            <a:r>
              <a:rPr lang="en-GB" altLang="en-US" sz="1880" dirty="0">
                <a:latin typeface="+mn-lt"/>
              </a:rPr>
              <a:t>We treat each other as we would like to be treated: we speak politely, with kindness and care</a:t>
            </a:r>
          </a:p>
          <a:p>
            <a:pPr algn="just">
              <a:spcBef>
                <a:spcPct val="0"/>
              </a:spcBef>
              <a:buFont typeface="Wingdings" panose="05000000000000000000" pitchFamily="2" charset="2"/>
              <a:buChar char="§"/>
              <a:defRPr/>
            </a:pPr>
            <a:r>
              <a:rPr lang="en-GB" altLang="en-US" sz="1880" dirty="0">
                <a:latin typeface="+mn-lt"/>
              </a:rPr>
              <a:t>We are helpful and thoughtful to everyone we encounter</a:t>
            </a:r>
          </a:p>
          <a:p>
            <a:pPr algn="just">
              <a:spcBef>
                <a:spcPct val="0"/>
              </a:spcBef>
              <a:buFont typeface="Wingdings" panose="05000000000000000000" pitchFamily="2" charset="2"/>
              <a:buChar char="§"/>
              <a:defRPr/>
            </a:pPr>
            <a:r>
              <a:rPr lang="en-GB" altLang="en-US" sz="1880" dirty="0">
                <a:latin typeface="+mn-lt"/>
              </a:rPr>
              <a:t>We show our affection and respect for each other by what we say and what we do.</a:t>
            </a:r>
          </a:p>
          <a:p>
            <a:pPr algn="just">
              <a:spcBef>
                <a:spcPct val="0"/>
              </a:spcBef>
              <a:buFont typeface="Wingdings" panose="05000000000000000000" pitchFamily="2" charset="2"/>
              <a:buChar char="§"/>
              <a:defRPr/>
            </a:pPr>
            <a:r>
              <a:rPr lang="en-GB" altLang="en-US" sz="1880" dirty="0">
                <a:latin typeface="+mn-lt"/>
              </a:rPr>
              <a:t>We remember that every person is valuable and special and so we treat others with tolerance and patience; we do not tolerate bullying or unkindness. 	</a:t>
            </a:r>
          </a:p>
          <a:p>
            <a:pPr algn="just">
              <a:spcBef>
                <a:spcPct val="0"/>
              </a:spcBef>
              <a:buFontTx/>
              <a:buNone/>
              <a:defRPr/>
            </a:pPr>
            <a:endParaRPr lang="en-GB" altLang="en-US" sz="1880" dirty="0">
              <a:solidFill>
                <a:srgbClr val="7030A0"/>
              </a:solidFill>
              <a:latin typeface="+mn-lt"/>
            </a:endParaRPr>
          </a:p>
        </p:txBody>
      </p:sp>
      <p:pic>
        <p:nvPicPr>
          <p:cNvPr id="163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9536" y="423990"/>
            <a:ext cx="1553346" cy="227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6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1739" y="1559529"/>
            <a:ext cx="2940228" cy="364267"/>
          </a:xfrm>
          <a:prstGeom prst="rect">
            <a:avLst/>
          </a:prstGeom>
          <a:noFill/>
        </p:spPr>
        <p:txBody>
          <a:bodyPr wrap="none">
            <a:spAutoFit/>
          </a:bodyPr>
          <a:lstStyle/>
          <a:p>
            <a:pPr algn="ctr">
              <a:defRPr/>
            </a:pPr>
            <a:r>
              <a:rPr lang="en-US" sz="1767"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 does that look like?</a:t>
            </a:r>
          </a:p>
        </p:txBody>
      </p:sp>
      <p:sp>
        <p:nvSpPr>
          <p:cNvPr id="11267" name="Rectangle 4"/>
          <p:cNvSpPr>
            <a:spLocks noChangeArrowheads="1"/>
          </p:cNvSpPr>
          <p:nvPr/>
        </p:nvSpPr>
        <p:spPr bwMode="auto">
          <a:xfrm>
            <a:off x="478172" y="2820196"/>
            <a:ext cx="10880522" cy="238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endParaRPr lang="en-GB" altLang="en-US" sz="987" dirty="0">
              <a:latin typeface="Times New Roman" panose="02020603050405020304" pitchFamily="18" charset="0"/>
            </a:endParaRPr>
          </a:p>
          <a:p>
            <a:pPr algn="just">
              <a:spcBef>
                <a:spcPct val="0"/>
              </a:spcBef>
              <a:buFontTx/>
              <a:buNone/>
              <a:defRPr/>
            </a:pPr>
            <a:r>
              <a:rPr lang="en-GB" altLang="en-US" sz="1692" dirty="0">
                <a:latin typeface="+mn-lt"/>
              </a:rPr>
              <a:t> 	</a:t>
            </a:r>
          </a:p>
          <a:p>
            <a:pPr algn="just">
              <a:spcBef>
                <a:spcPct val="0"/>
              </a:spcBef>
              <a:buFontTx/>
              <a:buNone/>
              <a:defRPr/>
            </a:pPr>
            <a:endParaRPr lang="en-GB" altLang="en-US" sz="1692" dirty="0">
              <a:solidFill>
                <a:srgbClr val="7030A0"/>
              </a:solidFill>
              <a:latin typeface="+mn-lt"/>
            </a:endParaRPr>
          </a:p>
          <a:p>
            <a:pPr algn="just">
              <a:spcBef>
                <a:spcPct val="0"/>
              </a:spcBef>
              <a:buFontTx/>
              <a:buNone/>
              <a:defRPr/>
            </a:pPr>
            <a:r>
              <a:rPr lang="en-GB" altLang="en-US" sz="1880" b="1" dirty="0">
                <a:solidFill>
                  <a:srgbClr val="7030A0"/>
                </a:solidFill>
                <a:latin typeface="+mn-lt"/>
              </a:rPr>
              <a:t>HUMOUR</a:t>
            </a:r>
          </a:p>
          <a:p>
            <a:pPr algn="just">
              <a:spcBef>
                <a:spcPct val="0"/>
              </a:spcBef>
              <a:buFontTx/>
              <a:buNone/>
              <a:defRPr/>
            </a:pPr>
            <a:r>
              <a:rPr lang="en-GB" altLang="en-US" sz="1880" b="1" dirty="0">
                <a:solidFill>
                  <a:srgbClr val="7030A0"/>
                </a:solidFill>
                <a:latin typeface="+mn-lt"/>
              </a:rPr>
              <a:t> </a:t>
            </a:r>
            <a:endParaRPr lang="en-GB" altLang="en-US" sz="1880" dirty="0">
              <a:solidFill>
                <a:srgbClr val="7030A0"/>
              </a:solidFill>
              <a:latin typeface="+mn-lt"/>
            </a:endParaRPr>
          </a:p>
          <a:p>
            <a:pPr marL="0" lvl="1" algn="just">
              <a:spcBef>
                <a:spcPct val="0"/>
              </a:spcBef>
              <a:buFont typeface="Wingdings" panose="05000000000000000000" pitchFamily="2" charset="2"/>
              <a:buChar char="§"/>
              <a:defRPr/>
            </a:pPr>
            <a:r>
              <a:rPr lang="en-GB" altLang="en-US" sz="1692" dirty="0">
                <a:latin typeface="+mn-lt"/>
              </a:rPr>
              <a:t>We are positive and optimistic; we learn from mistakes and difficulties and learn how to be resilient and confident.</a:t>
            </a:r>
          </a:p>
          <a:p>
            <a:pPr marL="0" lvl="1" algn="just">
              <a:spcBef>
                <a:spcPct val="0"/>
              </a:spcBef>
              <a:buFont typeface="Wingdings" panose="05000000000000000000" pitchFamily="2" charset="2"/>
              <a:buChar char="§"/>
              <a:defRPr/>
            </a:pPr>
            <a:r>
              <a:rPr lang="en-GB" altLang="en-US" sz="1692" dirty="0">
                <a:latin typeface="+mn-lt"/>
              </a:rPr>
              <a:t>We always remember that lesson time is learning time: we never stop others from learning and from feeling safe and happy in school </a:t>
            </a:r>
          </a:p>
          <a:p>
            <a:pPr algn="just">
              <a:spcBef>
                <a:spcPct val="0"/>
              </a:spcBef>
              <a:buFont typeface="Wingdings" panose="05000000000000000000" pitchFamily="2" charset="2"/>
              <a:buChar char="§"/>
              <a:defRPr/>
            </a:pPr>
            <a:r>
              <a:rPr lang="en-GB" altLang="en-US" sz="1692" dirty="0">
                <a:latin typeface="+mn-lt"/>
              </a:rPr>
              <a:t>We work on managing our emotions and always consider how we make those around us feel. </a:t>
            </a:r>
            <a:r>
              <a:rPr lang="en-GB" altLang="en-US" sz="987" dirty="0">
                <a:latin typeface="+mn-lt"/>
              </a:rPr>
              <a:t>	</a:t>
            </a:r>
            <a:endParaRPr lang="en-US" altLang="en-US" sz="987" dirty="0">
              <a:latin typeface="+mn-lt"/>
            </a:endParaRP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232" y="0"/>
            <a:ext cx="3605076" cy="450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3693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59</TotalTime>
  <Words>1006</Words>
  <Application>Microsoft Office PowerPoint</Application>
  <PresentationFormat>Widescreen</PresentationFormat>
  <Paragraphs>171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Impact</vt:lpstr>
      <vt:lpstr>Times New Roman</vt:lpstr>
      <vt:lpstr>Wingdings</vt:lpstr>
      <vt:lpstr>Main Event</vt:lpstr>
      <vt:lpstr>WELCOME BACK TO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Half-term Circle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SCHOOL</dc:title>
  <dc:creator>Maria Budzynska</dc:creator>
  <cp:lastModifiedBy>David O'Malley</cp:lastModifiedBy>
  <cp:revision>9</cp:revision>
  <dcterms:created xsi:type="dcterms:W3CDTF">2018-09-06T15:43:33Z</dcterms:created>
  <dcterms:modified xsi:type="dcterms:W3CDTF">2018-09-24T10:00:09Z</dcterms:modified>
</cp:coreProperties>
</file>